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60" r:id="rId2"/>
    <p:sldMasterId id="2147483767" r:id="rId3"/>
  </p:sldMasterIdLst>
  <p:notesMasterIdLst>
    <p:notesMasterId r:id="rId33"/>
  </p:notesMasterIdLst>
  <p:handoutMasterIdLst>
    <p:handoutMasterId r:id="rId34"/>
  </p:handoutMasterIdLst>
  <p:sldIdLst>
    <p:sldId id="3485" r:id="rId4"/>
    <p:sldId id="3737" r:id="rId5"/>
    <p:sldId id="3740" r:id="rId6"/>
    <p:sldId id="3800" r:id="rId7"/>
    <p:sldId id="3803" r:id="rId8"/>
    <p:sldId id="3802" r:id="rId9"/>
    <p:sldId id="3804" r:id="rId10"/>
    <p:sldId id="3805" r:id="rId11"/>
    <p:sldId id="3807" r:id="rId12"/>
    <p:sldId id="3798" r:id="rId13"/>
    <p:sldId id="3778" r:id="rId14"/>
    <p:sldId id="3779" r:id="rId15"/>
    <p:sldId id="3780" r:id="rId16"/>
    <p:sldId id="3781" r:id="rId17"/>
    <p:sldId id="3782" r:id="rId18"/>
    <p:sldId id="3783" r:id="rId19"/>
    <p:sldId id="3784" r:id="rId20"/>
    <p:sldId id="3785" r:id="rId21"/>
    <p:sldId id="3786" r:id="rId22"/>
    <p:sldId id="3793" r:id="rId23"/>
    <p:sldId id="3794" r:id="rId24"/>
    <p:sldId id="3795" r:id="rId25"/>
    <p:sldId id="3796" r:id="rId26"/>
    <p:sldId id="3799" r:id="rId27"/>
    <p:sldId id="3753" r:id="rId28"/>
    <p:sldId id="3754" r:id="rId29"/>
    <p:sldId id="3808" r:id="rId30"/>
    <p:sldId id="3806" r:id="rId31"/>
    <p:sldId id="3755" r:id="rId3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84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B011"/>
    <a:srgbClr val="6699FF"/>
    <a:srgbClr val="003CB3"/>
    <a:srgbClr val="FF6600"/>
    <a:srgbClr val="F6A400"/>
    <a:srgbClr val="33332E"/>
    <a:srgbClr val="4F9BD9"/>
    <a:srgbClr val="244484"/>
    <a:srgbClr val="FF0000"/>
    <a:srgbClr val="1402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8" autoAdjust="0"/>
    <p:restoredTop sz="94255" autoAdjust="0"/>
  </p:normalViewPr>
  <p:slideViewPr>
    <p:cSldViewPr snapToGrid="0">
      <p:cViewPr>
        <p:scale>
          <a:sx n="80" d="100"/>
          <a:sy n="80" d="100"/>
        </p:scale>
        <p:origin x="-456" y="-6"/>
      </p:cViewPr>
      <p:guideLst>
        <p:guide orient="horz" pos="1884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604" y="-102"/>
      </p:cViewPr>
      <p:guideLst>
        <p:guide orient="horz" pos="3110"/>
        <p:guide pos="2142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3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91" tIns="42894" rIns="85791" bIns="42894" numCol="1" anchor="t" anchorCtr="0" compatLnSpc="1">
            <a:prstTxWarp prst="textNoShape">
              <a:avLst/>
            </a:prstTxWarp>
          </a:bodyPr>
          <a:lstStyle>
            <a:lvl1pPr defTabSz="859255" eaLnBrk="1" hangingPunct="1">
              <a:lnSpc>
                <a:spcPct val="100000"/>
              </a:lnSpc>
              <a:buClrTx/>
              <a:buSzTx/>
              <a:buFontTx/>
              <a:buNone/>
              <a:defRPr sz="11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20" y="0"/>
            <a:ext cx="294463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91" tIns="42894" rIns="85791" bIns="42894" numCol="1" anchor="t" anchorCtr="0" compatLnSpc="1">
            <a:prstTxWarp prst="textNoShape">
              <a:avLst/>
            </a:prstTxWarp>
          </a:bodyPr>
          <a:lstStyle>
            <a:lvl1pPr algn="r" defTabSz="859255" eaLnBrk="1" hangingPunct="1">
              <a:lnSpc>
                <a:spcPct val="100000"/>
              </a:lnSpc>
              <a:buClrTx/>
              <a:buSzTx/>
              <a:buFontTx/>
              <a:buNone/>
              <a:defRPr sz="11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F36344E-8830-4A34-A765-B72D1AE62D85}" type="datetime1">
              <a:rPr lang="en-US" altLang="zh-CN"/>
              <a:pPr>
                <a:defRPr/>
              </a:pPr>
              <a:t>11/16/2015</a:t>
            </a:fld>
            <a:endParaRPr lang="en-US" altLang="zh-CN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75"/>
            <a:ext cx="294463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91" tIns="42894" rIns="85791" bIns="42894" numCol="1" anchor="b" anchorCtr="0" compatLnSpc="1">
            <a:prstTxWarp prst="textNoShape">
              <a:avLst/>
            </a:prstTxWarp>
          </a:bodyPr>
          <a:lstStyle>
            <a:lvl1pPr defTabSz="859255" eaLnBrk="1" hangingPunct="1">
              <a:lnSpc>
                <a:spcPct val="100000"/>
              </a:lnSpc>
              <a:buClrTx/>
              <a:buSzTx/>
              <a:buFontTx/>
              <a:buNone/>
              <a:defRPr sz="11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20" y="9378875"/>
            <a:ext cx="294463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91" tIns="42894" rIns="85791" bIns="42894" numCol="1" anchor="b" anchorCtr="0" compatLnSpc="1">
            <a:prstTxWarp prst="textNoShape">
              <a:avLst/>
            </a:prstTxWarp>
          </a:bodyPr>
          <a:lstStyle>
            <a:lvl1pPr algn="r" defTabSz="859255" eaLnBrk="1" hangingPunct="1">
              <a:lnSpc>
                <a:spcPct val="100000"/>
              </a:lnSpc>
              <a:buClrTx/>
              <a:buSzTx/>
              <a:buFontTx/>
              <a:buNone/>
              <a:defRPr sz="11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8350BA-B9F4-4EAF-802E-D0BB04ECB9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2315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3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91" tIns="42894" rIns="85791" bIns="42894" numCol="1" anchor="t" anchorCtr="0" compatLnSpc="1">
            <a:prstTxWarp prst="textNoShape">
              <a:avLst/>
            </a:prstTxWarp>
          </a:bodyPr>
          <a:lstStyle>
            <a:lvl1pPr defTabSz="859255" eaLnBrk="1" hangingPunct="1">
              <a:lnSpc>
                <a:spcPct val="100000"/>
              </a:lnSpc>
              <a:buClrTx/>
              <a:buSzTx/>
              <a:buFontTx/>
              <a:buNone/>
              <a:defRPr sz="11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0" y="0"/>
            <a:ext cx="294463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91" tIns="42894" rIns="85791" bIns="42894" numCol="1" anchor="t" anchorCtr="0" compatLnSpc="1">
            <a:prstTxWarp prst="textNoShape">
              <a:avLst/>
            </a:prstTxWarp>
          </a:bodyPr>
          <a:lstStyle>
            <a:lvl1pPr algn="r" defTabSz="859255" eaLnBrk="1" hangingPunct="1">
              <a:lnSpc>
                <a:spcPct val="100000"/>
              </a:lnSpc>
              <a:buClrTx/>
              <a:buSzTx/>
              <a:buFontTx/>
              <a:buNone/>
              <a:defRPr sz="11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97A8AE9-EBE8-4600-9D4A-7384A5C4C36C}" type="datetime1">
              <a:rPr lang="en-US" altLang="zh-CN"/>
              <a:pPr>
                <a:defRPr/>
              </a:pPr>
              <a:t>11/16/2015</a:t>
            </a:fld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1" y="4689438"/>
            <a:ext cx="5439115" cy="444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91" tIns="42894" rIns="85791" bIns="42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75"/>
            <a:ext cx="294463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91" tIns="42894" rIns="85791" bIns="42894" numCol="1" anchor="b" anchorCtr="0" compatLnSpc="1">
            <a:prstTxWarp prst="textNoShape">
              <a:avLst/>
            </a:prstTxWarp>
          </a:bodyPr>
          <a:lstStyle>
            <a:lvl1pPr defTabSz="859255" eaLnBrk="1" hangingPunct="1">
              <a:lnSpc>
                <a:spcPct val="100000"/>
              </a:lnSpc>
              <a:buClrTx/>
              <a:buSzTx/>
              <a:buFontTx/>
              <a:buNone/>
              <a:defRPr sz="11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0" y="9378875"/>
            <a:ext cx="294463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791" tIns="42894" rIns="85791" bIns="42894" numCol="1" anchor="b" anchorCtr="0" compatLnSpc="1">
            <a:prstTxWarp prst="textNoShape">
              <a:avLst/>
            </a:prstTxWarp>
          </a:bodyPr>
          <a:lstStyle>
            <a:lvl1pPr algn="r" defTabSz="859255" eaLnBrk="1" hangingPunct="1">
              <a:lnSpc>
                <a:spcPct val="100000"/>
              </a:lnSpc>
              <a:buClrTx/>
              <a:buSzTx/>
              <a:buFontTx/>
              <a:buNone/>
              <a:defRPr sz="11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92B9D98-5E29-4FAA-969B-616A60FDDB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92156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 txBox="1">
            <a:spLocks noGrp="1" noChangeArrowheads="1"/>
          </p:cNvSpPr>
          <p:nvPr/>
        </p:nvSpPr>
        <p:spPr bwMode="auto">
          <a:xfrm>
            <a:off x="0" y="9376907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84" tIns="45042" rIns="90084" bIns="45042" anchor="b"/>
          <a:lstStyle/>
          <a:p>
            <a:pPr defTabSz="900113"/>
            <a:r>
              <a:rPr kumimoji="1" lang="en-US" altLang="zh-CN" sz="1200">
                <a:latin typeface="Times New Roman" pitchFamily="18" charset="0"/>
              </a:rPr>
              <a:t>liye</a:t>
            </a: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49688" y="9376907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84" tIns="45042" rIns="90084" bIns="45042" anchor="b"/>
          <a:lstStyle/>
          <a:p>
            <a:pPr algn="r" defTabSz="900113"/>
            <a:fld id="{011185ED-EF40-4B18-B02B-B7CF05E22A28}" type="slidenum">
              <a:rPr kumimoji="1" lang="en-US" altLang="zh-CN" sz="1200">
                <a:latin typeface="Times New Roman" pitchFamily="18" charset="0"/>
              </a:rPr>
              <a:pPr algn="r" defTabSz="900113"/>
              <a:t>1</a:t>
            </a:fld>
            <a:endParaRPr kumimoji="1" lang="en-US" altLang="zh-CN" sz="1200"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1363"/>
            <a:ext cx="4937125" cy="37020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84" tIns="45042" rIns="90084" bIns="45042"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37894" name="日期占位符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ea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01E6B-978E-4427-94BB-C34A7395E280}" type="slidenum">
              <a:rPr lang="zh-CN" altLang="en-US" smtClean="0">
                <a:latin typeface="Arial" pitchFamily="34" charset="0"/>
              </a:rPr>
              <a:pPr/>
              <a:t>2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01E6B-978E-4427-94BB-C34A7395E280}" type="slidenum">
              <a:rPr lang="zh-CN" altLang="en-US" smtClean="0">
                <a:latin typeface="Arial" pitchFamily="34" charset="0"/>
              </a:rPr>
              <a:pPr/>
              <a:t>3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01E6B-978E-4427-94BB-C34A7395E280}" type="slidenum">
              <a:rPr lang="zh-CN" altLang="en-US" smtClean="0">
                <a:latin typeface="Arial" pitchFamily="34" charset="0"/>
              </a:rPr>
              <a:pPr/>
              <a:t>4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01E6B-978E-4427-94BB-C34A7395E280}" type="slidenum">
              <a:rPr lang="zh-CN" altLang="en-US" smtClean="0">
                <a:latin typeface="Arial" pitchFamily="34" charset="0"/>
              </a:rPr>
              <a:pPr/>
              <a:t>5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01E6B-978E-4427-94BB-C34A7395E280}" type="slidenum">
              <a:rPr lang="zh-CN" altLang="en-US" smtClean="0">
                <a:latin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01E6B-978E-4427-94BB-C34A7395E280}" type="slidenum">
              <a:rPr lang="zh-CN" altLang="en-US" smtClean="0">
                <a:latin typeface="Arial" pitchFamily="34" charset="0"/>
              </a:rPr>
              <a:pPr/>
              <a:t>7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 txBox="1">
            <a:spLocks noGrp="1" noChangeArrowheads="1"/>
          </p:cNvSpPr>
          <p:nvPr/>
        </p:nvSpPr>
        <p:spPr bwMode="auto">
          <a:xfrm>
            <a:off x="0" y="9376907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84" tIns="45042" rIns="90084" bIns="45042" anchor="b"/>
          <a:lstStyle/>
          <a:p>
            <a:pPr defTabSz="900113"/>
            <a:r>
              <a:rPr kumimoji="1" lang="en-US" altLang="zh-CN" sz="1200">
                <a:latin typeface="Times New Roman" pitchFamily="18" charset="0"/>
              </a:rPr>
              <a:t>liye</a:t>
            </a: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49688" y="9376907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84" tIns="45042" rIns="90084" bIns="45042" anchor="b"/>
          <a:lstStyle/>
          <a:p>
            <a:pPr algn="r" defTabSz="900113"/>
            <a:fld id="{011185ED-EF40-4B18-B02B-B7CF05E22A28}" type="slidenum">
              <a:rPr kumimoji="1" lang="en-US" altLang="zh-CN" sz="1200">
                <a:latin typeface="Times New Roman" pitchFamily="18" charset="0"/>
              </a:rPr>
              <a:pPr algn="r" defTabSz="900113"/>
              <a:t>9</a:t>
            </a:fld>
            <a:endParaRPr kumimoji="1" lang="en-US" altLang="zh-CN" sz="1200"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1363"/>
            <a:ext cx="4937125" cy="37020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84" tIns="45042" rIns="90084" bIns="45042"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37894" name="日期占位符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 txBox="1">
            <a:spLocks noGrp="1" noChangeArrowheads="1"/>
          </p:cNvSpPr>
          <p:nvPr/>
        </p:nvSpPr>
        <p:spPr bwMode="auto">
          <a:xfrm>
            <a:off x="0" y="9376907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84" tIns="45042" rIns="90084" bIns="45042" anchor="b"/>
          <a:lstStyle/>
          <a:p>
            <a:pPr defTabSz="900113"/>
            <a:r>
              <a:rPr kumimoji="1" lang="en-US" altLang="zh-CN" sz="1200">
                <a:latin typeface="Times New Roman" pitchFamily="18" charset="0"/>
              </a:rPr>
              <a:t>liye</a:t>
            </a: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49688" y="9376907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84" tIns="45042" rIns="90084" bIns="45042" anchor="b"/>
          <a:lstStyle/>
          <a:p>
            <a:pPr algn="r" defTabSz="900113"/>
            <a:fld id="{011185ED-EF40-4B18-B02B-B7CF05E22A28}" type="slidenum">
              <a:rPr kumimoji="1" lang="en-US" altLang="zh-CN" sz="1200">
                <a:latin typeface="Times New Roman" pitchFamily="18" charset="0"/>
              </a:rPr>
              <a:pPr algn="r" defTabSz="900113"/>
              <a:t>23</a:t>
            </a:fld>
            <a:endParaRPr kumimoji="1" lang="en-US" altLang="zh-CN" sz="1200"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1363"/>
            <a:ext cx="4937125" cy="37020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84" tIns="45042" rIns="90084" bIns="45042"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37894" name="日期占位符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3381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SzTx/>
              <a:buFontTx/>
              <a:buNone/>
              <a:defRPr sz="1400" b="1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86A85AF4-DFE4-4CBF-A8C4-521B0F8A05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90265194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F985-064B-46D3-9AB4-E7060D2A73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59154060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118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72EF-1E59-4843-BC69-E05EDA12A79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77577624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482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482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48388-61DC-4F02-919C-240A062741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19902371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9A857-23D3-4264-9FC6-F584A8750A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8100734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SH标志横排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5913"/>
            <a:ext cx="227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Rectangle 31"/>
          <p:cNvSpPr>
            <a:spLocks noGrp="1" noChangeArrowheads="1"/>
          </p:cNvSpPr>
          <p:nvPr>
            <p:ph type="ctrTitle"/>
          </p:nvPr>
        </p:nvSpPr>
        <p:spPr bwMode="white">
          <a:xfrm>
            <a:off x="893156" y="1833468"/>
            <a:ext cx="7145252" cy="12987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 i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altLang="zh-CN"/>
              <a:t>Click to edit Master title</a:t>
            </a:r>
            <a:br>
              <a:rPr lang="en-US" altLang="zh-CN"/>
            </a:br>
            <a:r>
              <a:rPr lang="en-US" altLang="zh-CN"/>
              <a:t> style</a:t>
            </a:r>
          </a:p>
        </p:txBody>
      </p:sp>
      <p:pic>
        <p:nvPicPr>
          <p:cNvPr id="10" name="Picture 13" descr="图片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0" y="3941763"/>
            <a:ext cx="9144000" cy="96837"/>
          </a:xfrm>
          <a:prstGeom prst="rect">
            <a:avLst/>
          </a:prstGeom>
          <a:gradFill rotWithShape="1">
            <a:gsLst>
              <a:gs pos="0">
                <a:srgbClr val="00463C"/>
              </a:gs>
              <a:gs pos="100000">
                <a:srgbClr val="EC8A0D"/>
              </a:gs>
            </a:gsLst>
            <a:lin ang="0" scaled="1"/>
          </a:gradFill>
          <a:ln w="57150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kumimoji="0" lang="zh-CN" altLang="en-US" sz="1800" b="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1364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DB01F-63F8-4034-8AF7-37C1DCED4972}" type="slidenum">
              <a:rPr lang="zh-CN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47779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封底">
    <p:bg>
      <p:bgPr>
        <a:gradFill rotWithShape="0">
          <a:gsLst>
            <a:gs pos="0">
              <a:srgbClr val="00B0F0"/>
            </a:gs>
            <a:gs pos="100000">
              <a:srgbClr val="002060"/>
            </a:gs>
            <a:gs pos="100000">
              <a:srgbClr val="E0E6F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20101130 董老师任务\参考资料\宣传册图片格式\毛笔刷 副本 拷贝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138" y="0"/>
            <a:ext cx="423862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64638" cy="6858000"/>
          </a:xfrm>
          <a:prstGeom prst="rect">
            <a:avLst/>
          </a:prstGeom>
          <a:solidFill>
            <a:srgbClr val="FAF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786063"/>
            <a:ext cx="9144000" cy="19875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altLang="zh-CN" dirty="0">
              <a:latin typeface="Arial" charset="0"/>
              <a:ea typeface="宋体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7626350" y="2903538"/>
            <a:ext cx="1363663" cy="1752600"/>
          </a:xfrm>
          <a:prstGeom prst="roundRect">
            <a:avLst>
              <a:gd name="adj" fmla="val 9213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5097463" y="2903538"/>
            <a:ext cx="2378075" cy="1752600"/>
          </a:xfrm>
          <a:prstGeom prst="roundRect">
            <a:avLst>
              <a:gd name="adj" fmla="val 9614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16" y="3095073"/>
            <a:ext cx="387961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93D7-3AE6-40C5-BB84-CD3A0F4BF90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底">
    <p:bg>
      <p:bgPr>
        <a:gradFill rotWithShape="0">
          <a:gsLst>
            <a:gs pos="0">
              <a:srgbClr val="00B0F0"/>
            </a:gs>
            <a:gs pos="100000">
              <a:srgbClr val="002060"/>
            </a:gs>
            <a:gs pos="100000">
              <a:srgbClr val="E0E6F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20101130 董老师任务\参考资料\宣传册图片格式\毛笔刷 副本 拷贝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138" y="0"/>
            <a:ext cx="423862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0 培训中心\20101130 董老师任务\3 图片资料\图片1111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2627313"/>
            <a:ext cx="85725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0 培训中心\20101130 董老师任务\3 图片资料\口号艺术字(白色)\谢谢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" y="1736725"/>
            <a:ext cx="2862263" cy="120491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42000"/>
              </a:prst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华文新魏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华文新魏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39FA-A137-48D3-8910-3036462E4E1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3381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SzTx/>
              <a:buFontTx/>
              <a:buNone/>
              <a:defRPr sz="1400" b="1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86A85AF4-DFE4-4CBF-A8C4-521B0F8A05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67512037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华文新魏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华文新魏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1C5F-013A-4E43-ACCC-A32E569E552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封底">
    <p:bg>
      <p:bgPr>
        <a:gradFill rotWithShape="0">
          <a:gsLst>
            <a:gs pos="0">
              <a:srgbClr val="00B0F0"/>
            </a:gs>
            <a:gs pos="100000">
              <a:srgbClr val="002060"/>
            </a:gs>
            <a:gs pos="100000">
              <a:srgbClr val="E0E6F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20101130 董老师任务\参考资料\宣传册图片格式\毛笔刷 副本 拷贝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138" y="0"/>
            <a:ext cx="423862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64638" cy="6858000"/>
          </a:xfrm>
          <a:prstGeom prst="rect">
            <a:avLst/>
          </a:prstGeom>
          <a:solidFill>
            <a:srgbClr val="FAF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786063"/>
            <a:ext cx="9144000" cy="19875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altLang="zh-CN" dirty="0">
              <a:latin typeface="Arial" charset="0"/>
              <a:ea typeface="宋体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7626350" y="2903538"/>
            <a:ext cx="1363663" cy="1752600"/>
          </a:xfrm>
          <a:prstGeom prst="roundRect">
            <a:avLst>
              <a:gd name="adj" fmla="val 9213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5097463" y="2903538"/>
            <a:ext cx="2378075" cy="1752600"/>
          </a:xfrm>
          <a:prstGeom prst="roundRect">
            <a:avLst>
              <a:gd name="adj" fmla="val 9614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16" y="3095073"/>
            <a:ext cx="387961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93D7-3AE6-40C5-BB84-CD3A0F4BF90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3675"/>
            <a:ext cx="9164638" cy="6492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914400" y="1293333"/>
            <a:ext cx="75438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181497" y="299386"/>
            <a:ext cx="68841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r">
              <a:defRPr lang="zh-CN" altLang="en-US" sz="2000" b="1" kern="1200"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627813"/>
            <a:ext cx="1038225" cy="225425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612188" y="6642100"/>
            <a:ext cx="544512" cy="215900"/>
          </a:xfrm>
        </p:spPr>
        <p:txBody>
          <a:bodyPr/>
          <a:lstStyle>
            <a:lvl1pPr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612FACD-7892-4CF1-8CC1-6C0961A7894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底">
    <p:bg>
      <p:bgPr>
        <a:gradFill rotWithShape="0">
          <a:gsLst>
            <a:gs pos="0">
              <a:srgbClr val="00B0F0"/>
            </a:gs>
            <a:gs pos="100000">
              <a:srgbClr val="002060"/>
            </a:gs>
            <a:gs pos="100000">
              <a:srgbClr val="E0E6F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20101130 董老师任务\参考资料\宣传册图片格式\毛笔刷 副本 拷贝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138" y="0"/>
            <a:ext cx="423862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0 培训中心\20101130 董老师任务\3 图片资料\图片1111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2627313"/>
            <a:ext cx="85725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0 培训中心\20101130 董老师任务\3 图片资料\口号艺术字(白色)\谢谢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" y="1736725"/>
            <a:ext cx="2862263" cy="120491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42000"/>
              </a:prst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华文新魏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华文新魏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39FA-A137-48D3-8910-3036462E4E1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3381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SzTx/>
              <a:buFontTx/>
              <a:buNone/>
              <a:defRPr sz="1400" b="1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86A85AF4-DFE4-4CBF-A8C4-521B0F8A053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81315571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E3F78-0127-4B3E-85F7-B67A6EEC72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4445321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96B8-0FA0-4D75-B596-28EA3F0537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91193275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国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988"/>
            <a:ext cx="19081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2017713" y="6489700"/>
            <a:ext cx="7126287" cy="25400"/>
          </a:xfrm>
          <a:prstGeom prst="rect">
            <a:avLst/>
          </a:prstGeom>
          <a:gradFill rotWithShape="1">
            <a:gsLst>
              <a:gs pos="0">
                <a:srgbClr val="00463C"/>
              </a:gs>
              <a:gs pos="100000">
                <a:srgbClr val="EC8A0D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en-US" smtClean="0">
              <a:latin typeface="Arial" charset="0"/>
              <a:ea typeface="宋体" pitchFamily="2" charset="-122"/>
            </a:endParaRPr>
          </a:p>
        </p:txBody>
      </p:sp>
      <p:sp>
        <p:nvSpPr>
          <p:cNvPr id="4" name="Line 34"/>
          <p:cNvSpPr>
            <a:spLocks noChangeShapeType="1"/>
          </p:cNvSpPr>
          <p:nvPr/>
        </p:nvSpPr>
        <p:spPr bwMode="auto">
          <a:xfrm>
            <a:off x="300038" y="787400"/>
            <a:ext cx="854868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" name="日期占位符 1"/>
          <p:cNvSpPr txBox="1">
            <a:spLocks noGrp="1"/>
          </p:cNvSpPr>
          <p:nvPr userDrawn="1"/>
        </p:nvSpPr>
        <p:spPr bwMode="auto">
          <a:xfrm>
            <a:off x="7766050" y="6497638"/>
            <a:ext cx="1377950" cy="360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fld id="{66CF29AD-61EA-4AF6-8691-86E3F8BF39D6}" type="datetimeyyyy/M/d">
              <a:rPr lang="zh-CN" altLang="en-US" sz="1400" b="1" smtClean="0">
                <a:solidFill>
                  <a:srgbClr val="5F5F5F"/>
                </a:solidFill>
                <a:ea typeface="宋体" pitchFamily="2" charset="-122"/>
              </a:rPr>
              <a:pPr algn="ctr">
                <a:lnSpc>
                  <a:spcPct val="90000"/>
                </a:lnSpc>
                <a:buClr>
                  <a:srgbClr val="FF3300"/>
                </a:buClr>
                <a:buFont typeface="Wingdings" pitchFamily="2" charset="2"/>
                <a:buNone/>
                <a:defRPr/>
              </a:pPr>
              <a:t>2015/11/16</a:t>
            </a:fld>
            <a:endParaRPr lang="en-US" altLang="zh-CN" b="1" smtClean="0">
              <a:ea typeface="楷体_GB2312" pitchFamily="49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2913" y="350838"/>
            <a:ext cx="10668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F4AA-7C61-44E7-AEAB-B448F5A89DD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4766002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47FF-5C14-406C-A770-C922A2B488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56312561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7842-B863-408E-BE7A-3323E1BFFDE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61855804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1F92-9E8E-4202-A0FD-E0E9411B68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75286337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3381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SzTx/>
              <a:buFontTx/>
              <a:buNone/>
              <a:defRPr sz="1400" b="1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86A85AF4-DFE4-4CBF-A8C4-521B0F8A05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28" name="Picture 31" descr="国科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988"/>
            <a:ext cx="19081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2017713" y="6489700"/>
            <a:ext cx="7126287" cy="25400"/>
          </a:xfrm>
          <a:prstGeom prst="rect">
            <a:avLst/>
          </a:prstGeom>
          <a:gradFill rotWithShape="1">
            <a:gsLst>
              <a:gs pos="0">
                <a:srgbClr val="00463C"/>
              </a:gs>
              <a:gs pos="100000">
                <a:srgbClr val="EC8A0D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en-US" smtClean="0">
              <a:latin typeface="Arial" charset="0"/>
              <a:ea typeface="宋体" pitchFamily="2" charset="-122"/>
            </a:endParaRPr>
          </a:p>
        </p:txBody>
      </p:sp>
      <p:sp>
        <p:nvSpPr>
          <p:cNvPr id="2" name="Line 34"/>
          <p:cNvSpPr>
            <a:spLocks noChangeShapeType="1"/>
          </p:cNvSpPr>
          <p:nvPr/>
        </p:nvSpPr>
        <p:spPr bwMode="auto">
          <a:xfrm>
            <a:off x="300038" y="762000"/>
            <a:ext cx="854868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31" name="日期占位符 1"/>
          <p:cNvSpPr txBox="1">
            <a:spLocks noGrp="1"/>
          </p:cNvSpPr>
          <p:nvPr userDrawn="1"/>
        </p:nvSpPr>
        <p:spPr bwMode="auto">
          <a:xfrm>
            <a:off x="7766050" y="6497638"/>
            <a:ext cx="1377950" cy="360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fld id="{D7DE6F75-C4EF-4F23-8055-483BB6414A0D}" type="datetimeyyyy/M/d">
              <a:rPr lang="zh-CN" altLang="en-US" sz="1400" b="1" smtClean="0">
                <a:solidFill>
                  <a:srgbClr val="5F5F5F"/>
                </a:solidFill>
                <a:ea typeface="宋体" pitchFamily="2" charset="-122"/>
              </a:rPr>
              <a:pPr algn="ctr">
                <a:lnSpc>
                  <a:spcPct val="90000"/>
                </a:lnSpc>
                <a:buClr>
                  <a:srgbClr val="FF3300"/>
                </a:buClr>
                <a:buFont typeface="Wingdings" pitchFamily="2" charset="2"/>
                <a:buNone/>
                <a:defRPr/>
              </a:pPr>
              <a:t>2015/11/16</a:t>
            </a:fld>
            <a:endParaRPr lang="en-US" altLang="zh-CN" b="1" smtClean="0"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7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8" r:id="rId14"/>
    <p:sldLayoutId id="2147483729" r:id="rId15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8A0D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n"/>
        <a:defRPr sz="22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0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54848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Wingdings" pitchFamily="2" charset="2"/>
        <a:buChar char="ü"/>
        <a:defRPr sz="16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761012"/>
            </a:gs>
            <a:gs pos="100000">
              <a:srgbClr val="CD181F"/>
            </a:gs>
            <a:gs pos="100000">
              <a:srgbClr val="E0E6F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64638" cy="6858000"/>
          </a:xfrm>
          <a:prstGeom prst="rect">
            <a:avLst/>
          </a:prstGeom>
          <a:solidFill>
            <a:srgbClr val="FAF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505575"/>
            <a:ext cx="1709738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F905E6-014D-4D5F-BED5-0313B873498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4" r:id="rId3"/>
    <p:sldLayoutId id="2147483765" r:id="rId4"/>
    <p:sldLayoutId id="2147483766" r:id="rId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ts val="500"/>
        </a:spcAft>
        <a:buChar char="•"/>
        <a:defRPr sz="2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292100" indent="-177800" algn="l" rtl="0" eaLnBrk="0" fontAlgn="base" hangingPunct="0">
        <a:spcBef>
          <a:spcPts val="500"/>
        </a:spcBef>
        <a:spcAft>
          <a:spcPts val="50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571500" indent="-165100" algn="l" rtl="0" eaLnBrk="0" fontAlgn="base" hangingPunct="0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863600" indent="-127000" algn="l" rtl="0" eaLnBrk="0" fontAlgn="base" hangingPunct="0">
        <a:spcBef>
          <a:spcPts val="500"/>
        </a:spcBef>
        <a:spcAft>
          <a:spcPts val="50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1143000" indent="-114300" algn="l" rtl="0" eaLnBrk="0" fontAlgn="base" hangingPunct="0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ea typeface="微软雅黑" pitchFamily="34" charset="-122"/>
        </a:defRPr>
      </a:lvl5pPr>
      <a:lvl6pPr marL="1600200" indent="-114300" algn="l" rtl="0" eaLnBrk="1" fontAlgn="base" hangingPunct="1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057400" indent="-114300" algn="l" rtl="0" eaLnBrk="1" fontAlgn="base" hangingPunct="1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14600" indent="-114300" algn="l" rtl="0" eaLnBrk="1" fontAlgn="base" hangingPunct="1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71800" indent="-114300" algn="l" rtl="0" eaLnBrk="1" fontAlgn="base" hangingPunct="1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761012"/>
            </a:gs>
            <a:gs pos="100000">
              <a:srgbClr val="CD181F"/>
            </a:gs>
            <a:gs pos="100000">
              <a:srgbClr val="E0E6F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64638" cy="6858000"/>
          </a:xfrm>
          <a:prstGeom prst="rect">
            <a:avLst/>
          </a:prstGeom>
          <a:solidFill>
            <a:srgbClr val="FAF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505575"/>
            <a:ext cx="1709738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F905E6-014D-4D5F-BED5-0313B873498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ts val="500"/>
        </a:spcAft>
        <a:buChar char="•"/>
        <a:defRPr sz="2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292100" indent="-177800" algn="l" rtl="0" eaLnBrk="0" fontAlgn="base" hangingPunct="0">
        <a:spcBef>
          <a:spcPts val="500"/>
        </a:spcBef>
        <a:spcAft>
          <a:spcPts val="50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571500" indent="-165100" algn="l" rtl="0" eaLnBrk="0" fontAlgn="base" hangingPunct="0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863600" indent="-127000" algn="l" rtl="0" eaLnBrk="0" fontAlgn="base" hangingPunct="0">
        <a:spcBef>
          <a:spcPts val="500"/>
        </a:spcBef>
        <a:spcAft>
          <a:spcPts val="50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1143000" indent="-114300" algn="l" rtl="0" eaLnBrk="0" fontAlgn="base" hangingPunct="0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ea typeface="微软雅黑" pitchFamily="34" charset="-122"/>
        </a:defRPr>
      </a:lvl5pPr>
      <a:lvl6pPr marL="1600200" indent="-114300" algn="l" rtl="0" eaLnBrk="1" fontAlgn="base" hangingPunct="1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057400" indent="-114300" algn="l" rtl="0" eaLnBrk="1" fontAlgn="base" hangingPunct="1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14600" indent="-114300" algn="l" rtl="0" eaLnBrk="1" fontAlgn="base" hangingPunct="1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71800" indent="-114300" algn="l" rtl="0" eaLnBrk="1" fontAlgn="base" hangingPunct="1">
        <a:spcBef>
          <a:spcPts val="500"/>
        </a:spcBef>
        <a:spcAft>
          <a:spcPts val="50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3635" y="2309447"/>
            <a:ext cx="8616950" cy="1208454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sz="4000" b="1" dirty="0" smtClean="0">
                <a:solidFill>
                  <a:srgbClr val="003399"/>
                </a:solidFill>
                <a:ea typeface="华文中宋" pitchFamily="2" charset="-122"/>
                <a:cs typeface="Times New Roman" pitchFamily="18" charset="0"/>
              </a:rPr>
              <a:t>2015</a:t>
            </a:r>
            <a:r>
              <a:rPr lang="zh-CN" altLang="en-US" sz="4000" b="1" dirty="0" smtClean="0">
                <a:solidFill>
                  <a:srgbClr val="003399"/>
                </a:solidFill>
                <a:ea typeface="华文中宋" pitchFamily="2" charset="-122"/>
                <a:cs typeface="Times New Roman" pitchFamily="18" charset="0"/>
              </a:rPr>
              <a:t>年度</a:t>
            </a:r>
            <a:r>
              <a:rPr lang="zh-CN" altLang="en-US" sz="4000" b="1" dirty="0" smtClean="0">
                <a:solidFill>
                  <a:srgbClr val="003399"/>
                </a:solidFill>
                <a:latin typeface="+mj-lt"/>
                <a:ea typeface="华文中宋" pitchFamily="2" charset="-122"/>
                <a:cs typeface="+mj-cs"/>
              </a:rPr>
              <a:t>企业财务会计决算布置</a:t>
            </a:r>
            <a:endParaRPr lang="en-US" altLang="zh-CN" sz="4000" b="1" dirty="0">
              <a:solidFill>
                <a:srgbClr val="003399"/>
              </a:solidFill>
              <a:latin typeface="+mj-lt"/>
              <a:ea typeface="华文中宋" pitchFamily="2" charset="-122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5275" y="4318068"/>
            <a:ext cx="6043613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kumimoji="1" lang="zh-CN" altLang="en-US" sz="2400" b="1" dirty="0" smtClean="0">
                <a:solidFill>
                  <a:srgbClr val="3333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  <a:cs typeface="Times New Roman" pitchFamily="18" charset="0"/>
              </a:rPr>
              <a:t>国科控股    卢泽羽</a:t>
            </a:r>
            <a:endParaRPr kumimoji="1" lang="en-US" altLang="zh-CN" sz="2400" b="1" dirty="0" smtClean="0">
              <a:solidFill>
                <a:srgbClr val="33332E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itchFamily="34" charset="-122"/>
              <a:cs typeface="Times New Roman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kumimoji="1" lang="en-US" altLang="zh-CN" sz="2400" b="1" dirty="0" smtClean="0">
                <a:solidFill>
                  <a:srgbClr val="3333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  <a:cs typeface="Times New Roman" pitchFamily="18" charset="0"/>
              </a:rPr>
              <a:t>2015</a:t>
            </a:r>
            <a:r>
              <a:rPr kumimoji="1" lang="zh-CN" altLang="en-US" sz="2400" b="1" dirty="0" smtClean="0">
                <a:solidFill>
                  <a:srgbClr val="3333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  <a:cs typeface="Times New Roman" pitchFamily="18" charset="0"/>
              </a:rPr>
              <a:t>年</a:t>
            </a:r>
            <a:r>
              <a:rPr kumimoji="1" lang="en-US" altLang="zh-CN" sz="2400" b="1" dirty="0" smtClean="0">
                <a:solidFill>
                  <a:srgbClr val="3333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  <a:cs typeface="Times New Roman" pitchFamily="18" charset="0"/>
              </a:rPr>
              <a:t>11</a:t>
            </a:r>
            <a:r>
              <a:rPr kumimoji="1" lang="zh-CN" altLang="en-US" sz="2400" b="1" dirty="0" smtClean="0">
                <a:solidFill>
                  <a:srgbClr val="3333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  <a:cs typeface="Times New Roman" pitchFamily="18" charset="0"/>
              </a:rPr>
              <a:t>月</a:t>
            </a:r>
            <a:r>
              <a:rPr kumimoji="1" lang="en-US" altLang="zh-CN" sz="2400" b="1" dirty="0" smtClean="0">
                <a:solidFill>
                  <a:srgbClr val="3333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  <a:cs typeface="Times New Roman" pitchFamily="18" charset="0"/>
              </a:rPr>
              <a:t>12</a:t>
            </a:r>
            <a:r>
              <a:rPr kumimoji="1" lang="zh-CN" altLang="en-US" sz="2400" b="1" dirty="0" smtClean="0">
                <a:solidFill>
                  <a:srgbClr val="3333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  <a:cs typeface="Times New Roman" pitchFamily="18" charset="0"/>
              </a:rPr>
              <a:t>日</a:t>
            </a:r>
            <a:endParaRPr kumimoji="1" lang="zh-CN" altLang="en-US" sz="2400" b="1" dirty="0">
              <a:solidFill>
                <a:srgbClr val="33332E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191000" y="6477000"/>
            <a:ext cx="1295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1800">
              <a:latin typeface="Arial" pitchFamily="34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4038600" cy="57943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i="1" dirty="0">
                <a:solidFill>
                  <a:srgbClr val="0070C0"/>
                </a:solidFill>
                <a:ea typeface="微软雅黑" pitchFamily="34" charset="-122"/>
              </a:rPr>
              <a:t>目 录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990600" y="2362200"/>
            <a:ext cx="5181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rot="10800000"/>
          <a:lstStyle/>
          <a:p>
            <a:endParaRPr lang="zh-CN" altLang="en-US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914400" y="2716213"/>
            <a:ext cx="7186246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微软雅黑" pitchFamily="34" charset="-122"/>
                <a:cs typeface="Times New Roman" pitchFamily="18" charset="0"/>
              </a:rPr>
              <a:t>一．决算工作中需要注意的问题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914400" y="3436938"/>
            <a:ext cx="6986954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ea typeface="微软雅黑" pitchFamily="34" charset="-122"/>
                <a:cs typeface="Times New Roman" pitchFamily="18" charset="0"/>
              </a:rPr>
              <a:t>二．近两年决算报表修订情况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399" y="4083050"/>
            <a:ext cx="6764215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微软雅黑" pitchFamily="34" charset="-122"/>
                <a:cs typeface="Times New Roman" pitchFamily="18" charset="0"/>
              </a:rPr>
              <a:t>三．</a:t>
            </a:r>
            <a:r>
              <a:rPr lang="en-US" altLang="zh-CN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微软雅黑" pitchFamily="34" charset="-122"/>
                <a:cs typeface="Times New Roman" pitchFamily="18" charset="0"/>
              </a:rPr>
              <a:t>2015</a:t>
            </a:r>
            <a:r>
              <a:rPr lang="zh-CN" altLang="en-US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微软雅黑" pitchFamily="34" charset="-122"/>
                <a:cs typeface="Times New Roman" pitchFamily="18" charset="0"/>
              </a:rPr>
              <a:t>年度决算报表编报要求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l\Application Data\Tencent\Users\342153261\QQ\WinTemp\RichOle\)EFGOBRGZDELYC${F$K1`3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61962"/>
          </a:xfrm>
        </p:spPr>
        <p:txBody>
          <a:bodyPr/>
          <a:lstStyle/>
          <a:p>
            <a:pPr>
              <a:defRPr/>
            </a:pPr>
            <a:r>
              <a:rPr dirty="0" smtClean="0"/>
              <a:t>会计决算报表封面及主体</a:t>
            </a:r>
            <a:endParaRPr dirty="0"/>
          </a:p>
        </p:txBody>
      </p:sp>
      <p:sp>
        <p:nvSpPr>
          <p:cNvPr id="10" name="圆角矩形标注 9"/>
          <p:cNvSpPr/>
          <p:nvPr/>
        </p:nvSpPr>
        <p:spPr bwMode="auto">
          <a:xfrm>
            <a:off x="3492500" y="5445125"/>
            <a:ext cx="4392613" cy="490538"/>
          </a:xfrm>
          <a:prstGeom prst="wedgeRoundRectCallout">
            <a:avLst>
              <a:gd name="adj1" fmla="val 44036"/>
              <a:gd name="adj2" fmla="val 12204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新增设</a:t>
            </a:r>
            <a:r>
              <a:rPr lang="zh-CN" altLang="en-US" sz="11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“办社会机构”“上市公司国有股”</a:t>
            </a:r>
            <a:r>
              <a:rPr lang="en-US" altLang="zh-CN" sz="11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1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企业国有权益“项目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3" name="圆角矩形 12"/>
          <p:cNvSpPr>
            <a:spLocks noChangeArrowheads="1"/>
          </p:cNvSpPr>
          <p:nvPr/>
        </p:nvSpPr>
        <p:spPr bwMode="auto">
          <a:xfrm>
            <a:off x="6372225" y="6308725"/>
            <a:ext cx="2592388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 bwMode="auto">
          <a:xfrm>
            <a:off x="4895850" y="4941888"/>
            <a:ext cx="3421063" cy="346075"/>
          </a:xfrm>
          <a:prstGeom prst="wedgeRoundRectCallout">
            <a:avLst>
              <a:gd name="adj1" fmla="val 44036"/>
              <a:gd name="adj2" fmla="val 12204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将“境外并企业表”改为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“境外子企业表”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7991475" y="5661025"/>
            <a:ext cx="1152525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6588125" y="2349500"/>
            <a:ext cx="1152525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4787900" y="1628775"/>
            <a:ext cx="2592388" cy="419100"/>
          </a:xfrm>
          <a:prstGeom prst="wedgeRoundRectCallout">
            <a:avLst>
              <a:gd name="adj1" fmla="val 44036"/>
              <a:gd name="adj2" fmla="val 12204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枚举代码中删除</a:t>
            </a:r>
            <a:r>
              <a:rPr lang="zh-CN" altLang="en-US" sz="11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行业会计制度等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C:\Documents and Settings\l\Application Data\Tencent\Users\342153261\QQ\WinTemp\RichOle\)05L5A$F}_C}[FN75[PTH9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sp>
        <p:nvSpPr>
          <p:cNvPr id="18" name="圆角矩形标注 17"/>
          <p:cNvSpPr/>
          <p:nvPr/>
        </p:nvSpPr>
        <p:spPr bwMode="auto">
          <a:xfrm>
            <a:off x="3419475" y="2492375"/>
            <a:ext cx="5472113" cy="1800225"/>
          </a:xfrm>
          <a:prstGeom prst="wedgeRoundRectCallout">
            <a:avLst>
              <a:gd name="adj1" fmla="val -53379"/>
              <a:gd name="adj2" fmla="val -76213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企业会计准则第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财务报表列报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[2014]7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号）要求，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行“交易性金融资产”修改为“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以公允价值计量且其变动计入当期损益</a:t>
            </a:r>
            <a:endParaRPr lang="en-US" altLang="zh-CN" sz="12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的金融资产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”；第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78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行“交易性金融负债”修改为“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以公允价值计量且其变动</a:t>
            </a:r>
            <a:endParaRPr lang="en-US" altLang="zh-CN" sz="12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计入当期损益的金融负债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”；新增设第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衍生金融资产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”，第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79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衍生金</a:t>
            </a:r>
            <a:endParaRPr lang="en-US" altLang="zh-CN" sz="12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融负债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”；新增设第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划分为持有待售的资产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”，第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98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划分为持有待</a:t>
            </a:r>
            <a:endParaRPr lang="en-US" altLang="zh-CN" sz="12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售的负债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sp>
        <p:nvSpPr>
          <p:cNvPr id="20" name="圆角矩形标注 19"/>
          <p:cNvSpPr/>
          <p:nvPr/>
        </p:nvSpPr>
        <p:spPr bwMode="auto">
          <a:xfrm>
            <a:off x="0" y="3141663"/>
            <a:ext cx="2879725" cy="582612"/>
          </a:xfrm>
          <a:prstGeom prst="wedgeRoundRectCallout">
            <a:avLst>
              <a:gd name="adj1" fmla="val -38140"/>
              <a:gd name="adj2" fmla="val -6836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行“应收分保合同准备金”修改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应收分保准备金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sp>
        <p:nvSpPr>
          <p:cNvPr id="22" name="圆角矩形标注 21"/>
          <p:cNvSpPr/>
          <p:nvPr/>
        </p:nvSpPr>
        <p:spPr bwMode="auto">
          <a:xfrm>
            <a:off x="2555875" y="5589588"/>
            <a:ext cx="2016125" cy="431800"/>
          </a:xfrm>
          <a:prstGeom prst="wedgeRoundRectCallout">
            <a:avLst>
              <a:gd name="adj1" fmla="val 48542"/>
              <a:gd name="adj2" fmla="val 8710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新增设第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109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“递延收益”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>
            <a:spLocks noChangeArrowheads="1"/>
          </p:cNvSpPr>
          <p:nvPr/>
        </p:nvSpPr>
        <p:spPr bwMode="auto">
          <a:xfrm>
            <a:off x="4572000" y="5661025"/>
            <a:ext cx="3168650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" name="圆角矩形 24"/>
          <p:cNvSpPr>
            <a:spLocks noChangeArrowheads="1"/>
          </p:cNvSpPr>
          <p:nvPr/>
        </p:nvSpPr>
        <p:spPr bwMode="auto">
          <a:xfrm>
            <a:off x="4572000" y="6092825"/>
            <a:ext cx="3240088" cy="1428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圆角矩形 25"/>
          <p:cNvSpPr>
            <a:spLocks noChangeArrowheads="1"/>
          </p:cNvSpPr>
          <p:nvPr/>
        </p:nvSpPr>
        <p:spPr bwMode="auto">
          <a:xfrm>
            <a:off x="0" y="1916113"/>
            <a:ext cx="3519488" cy="2841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圆角矩形 26"/>
          <p:cNvSpPr>
            <a:spLocks noChangeArrowheads="1"/>
          </p:cNvSpPr>
          <p:nvPr/>
        </p:nvSpPr>
        <p:spPr bwMode="auto">
          <a:xfrm>
            <a:off x="4643438" y="2060575"/>
            <a:ext cx="3311525" cy="2952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圆角矩形 27"/>
          <p:cNvSpPr>
            <a:spLocks noChangeArrowheads="1"/>
          </p:cNvSpPr>
          <p:nvPr/>
        </p:nvSpPr>
        <p:spPr bwMode="auto">
          <a:xfrm>
            <a:off x="0" y="2852738"/>
            <a:ext cx="3311525" cy="1428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1" name="圆角矩形标注 30"/>
          <p:cNvSpPr/>
          <p:nvPr/>
        </p:nvSpPr>
        <p:spPr bwMode="auto">
          <a:xfrm>
            <a:off x="2771775" y="4868863"/>
            <a:ext cx="2663825" cy="504825"/>
          </a:xfrm>
          <a:prstGeom prst="wedgeRoundRectCallout">
            <a:avLst>
              <a:gd name="adj1" fmla="val 48542"/>
              <a:gd name="adj2" fmla="val 8710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新增设第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106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“长期应付职工薪酬”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14339" name="Picture 8" descr="C:\Documents and Settings\l\Application Data\Tencent\Users\342153261\QQ\WinTemp\RichOle\A]F@%{SGSM62OSXN8WS2TQ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684213" y="2781300"/>
            <a:ext cx="6408737" cy="647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3419475" y="1628775"/>
            <a:ext cx="5473700" cy="1008063"/>
          </a:xfrm>
          <a:prstGeom prst="wedgeRoundRectCallout">
            <a:avLst>
              <a:gd name="adj1" fmla="val -40302"/>
              <a:gd name="adj2" fmla="val 6945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财政部关于印发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金融负债与权益工具的区分及相关会计处理规定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通知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[2014]13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号）等要求，新增设第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125-127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 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其他权益工具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”，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其中：优先股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”，“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永续债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sp>
        <p:nvSpPr>
          <p:cNvPr id="13" name="圆角矩形标注 12"/>
          <p:cNvSpPr/>
          <p:nvPr/>
        </p:nvSpPr>
        <p:spPr bwMode="auto">
          <a:xfrm>
            <a:off x="3348038" y="4437063"/>
            <a:ext cx="5545137" cy="1152525"/>
          </a:xfrm>
          <a:prstGeom prst="wedgeRoundRectCallout">
            <a:avLst>
              <a:gd name="adj1" fmla="val -61951"/>
              <a:gd name="adj2" fmla="val -61479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企业会计准则第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财务报表列报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[2014]7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号），新增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129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其他综合收益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”，并将“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外币报表折算差额”调至第</a:t>
            </a:r>
            <a:r>
              <a:rPr lang="en-US" altLang="zh-CN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130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，“其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他综合收益”项下。</a:t>
            </a:r>
          </a:p>
        </p:txBody>
      </p:sp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684213" y="3789363"/>
            <a:ext cx="6408737" cy="4191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15363" name="Picture 9" descr="C:\Documents and Settings\l\Application Data\Tencent\Users\342153261\QQ\WinTemp\RichOle\3H%$WQY0T6){3WT]B3FXR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2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C:\Documents and Settings\l\Application Data\Tencent\Users\342153261\QQ\WinTemp\RichOle\3H%$WQY0T6){3WT]B3FXR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2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C:\Documents and Settings\l\Application Data\Tencent\Users\342153261\QQ\WinTemp\RichOle\3H%$WQY0T6){3WT]B3FXR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2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C:\Documents and Settings\l\Application Data\Tencent\Users\342153261\QQ\WinTemp\RichOle\3H%$WQY0T6){3WT]B3FXR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2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3575"/>
            <a:ext cx="91440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圆角矩形标注 14"/>
          <p:cNvSpPr/>
          <p:nvPr/>
        </p:nvSpPr>
        <p:spPr bwMode="auto">
          <a:xfrm>
            <a:off x="1547813" y="2349500"/>
            <a:ext cx="2592387" cy="1303338"/>
          </a:xfrm>
          <a:prstGeom prst="wedgeRoundRectCallout">
            <a:avLst>
              <a:gd name="adj1" fmla="val -70506"/>
              <a:gd name="adj2" fmla="val -4981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根据准则要求，删除原营业收入中“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主营业务收入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“和”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其他业务收入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两行，以及原营业成本中“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主营业务</a:t>
            </a:r>
            <a:endParaRPr lang="en-US" altLang="zh-CN" sz="12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成本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”和“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其他业务成本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”两行。</a:t>
            </a:r>
          </a:p>
        </p:txBody>
      </p:sp>
      <p:sp>
        <p:nvSpPr>
          <p:cNvPr id="16" name="圆角矩形标注 15"/>
          <p:cNvSpPr/>
          <p:nvPr/>
        </p:nvSpPr>
        <p:spPr bwMode="auto">
          <a:xfrm>
            <a:off x="5364163" y="1989138"/>
            <a:ext cx="3598862" cy="1493837"/>
          </a:xfrm>
          <a:prstGeom prst="wedgeRoundRectCallout">
            <a:avLst>
              <a:gd name="adj1" fmla="val -40985"/>
              <a:gd name="adj2" fmla="val 68999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企业会计准则第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财务报表列报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[2014]7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号），将第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44-53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行“其他综合收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益”项目名称修改为“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其他综合收益的税后净额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，并在该项下增设如下明细项：</a:t>
            </a:r>
          </a:p>
        </p:txBody>
      </p:sp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4067175" y="3789363"/>
            <a:ext cx="3959225" cy="16557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圆角矩形 17"/>
          <p:cNvSpPr>
            <a:spLocks noChangeArrowheads="1"/>
          </p:cNvSpPr>
          <p:nvPr/>
        </p:nvSpPr>
        <p:spPr bwMode="auto">
          <a:xfrm>
            <a:off x="4067175" y="5949950"/>
            <a:ext cx="3959225" cy="5032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圆角矩形标注 18"/>
          <p:cNvSpPr/>
          <p:nvPr/>
        </p:nvSpPr>
        <p:spPr bwMode="auto">
          <a:xfrm>
            <a:off x="1889125" y="6021388"/>
            <a:ext cx="1908175" cy="576262"/>
          </a:xfrm>
          <a:prstGeom prst="wedgeRoundRectCallout">
            <a:avLst>
              <a:gd name="adj1" fmla="val 62273"/>
              <a:gd name="adj2" fmla="val -5091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调整每股收益项目位置。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标注 6"/>
          <p:cNvSpPr/>
          <p:nvPr/>
        </p:nvSpPr>
        <p:spPr bwMode="auto">
          <a:xfrm>
            <a:off x="3348038" y="3713163"/>
            <a:ext cx="3600450" cy="1300162"/>
          </a:xfrm>
          <a:prstGeom prst="wedgeRoundRectCallout">
            <a:avLst>
              <a:gd name="adj1" fmla="val -40324"/>
              <a:gd name="adj2" fmla="val -7244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企业会计准则第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财务报表列报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[2014]7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号），将第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行“处置交易性金融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资产净增加额”修改为“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处置以公允价值计量且其</a:t>
            </a:r>
            <a:endParaRPr lang="en-US" altLang="zh-CN" sz="12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变动计入当期损益的金融资产净增加额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0" y="3141663"/>
            <a:ext cx="3724275" cy="2095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1741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圆角矩形标注 20"/>
          <p:cNvSpPr/>
          <p:nvPr/>
        </p:nvSpPr>
        <p:spPr bwMode="auto">
          <a:xfrm>
            <a:off x="0" y="1484313"/>
            <a:ext cx="2301875" cy="882650"/>
          </a:xfrm>
          <a:prstGeom prst="wedgeRoundRectCallout">
            <a:avLst>
              <a:gd name="adj1" fmla="val 31324"/>
              <a:gd name="adj2" fmla="val 9722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新增设第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其他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”项，以反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映同一控制下的企业合并等情况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形成的年初数变化。</a:t>
            </a:r>
          </a:p>
        </p:txBody>
      </p: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2555875" y="1700213"/>
            <a:ext cx="288925" cy="7921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" name="圆角矩形 22"/>
          <p:cNvSpPr>
            <a:spLocks noChangeArrowheads="1"/>
          </p:cNvSpPr>
          <p:nvPr/>
        </p:nvSpPr>
        <p:spPr bwMode="auto">
          <a:xfrm>
            <a:off x="3348038" y="1700213"/>
            <a:ext cx="287337" cy="7921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圆角矩形 23"/>
          <p:cNvSpPr>
            <a:spLocks noChangeArrowheads="1"/>
          </p:cNvSpPr>
          <p:nvPr/>
        </p:nvSpPr>
        <p:spPr bwMode="auto">
          <a:xfrm>
            <a:off x="6011863" y="1700213"/>
            <a:ext cx="287337" cy="7921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" name="圆角矩形 24"/>
          <p:cNvSpPr>
            <a:spLocks noChangeArrowheads="1"/>
          </p:cNvSpPr>
          <p:nvPr/>
        </p:nvSpPr>
        <p:spPr bwMode="auto">
          <a:xfrm>
            <a:off x="6804025" y="1700213"/>
            <a:ext cx="287338" cy="7921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圆角矩形标注 25"/>
          <p:cNvSpPr/>
          <p:nvPr/>
        </p:nvSpPr>
        <p:spPr bwMode="auto">
          <a:xfrm>
            <a:off x="3779838" y="2565400"/>
            <a:ext cx="4032250" cy="1222375"/>
          </a:xfrm>
          <a:prstGeom prst="wedgeRoundRectCallout">
            <a:avLst>
              <a:gd name="adj1" fmla="val -4612"/>
              <a:gd name="adj2" fmla="val -4233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企业会计准则第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财务报表列报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（财会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[2014]7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号），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新增第</a:t>
            </a:r>
            <a:r>
              <a:rPr lang="en-US" altLang="zh-CN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列及第</a:t>
            </a:r>
            <a:r>
              <a:rPr lang="en-US" altLang="zh-CN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列 “其他权益工具”；</a:t>
            </a:r>
            <a:endParaRPr lang="en-US" altLang="zh-CN" sz="12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新增第</a:t>
            </a:r>
            <a:r>
              <a:rPr lang="en-US" altLang="zh-CN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列及第</a:t>
            </a:r>
            <a:r>
              <a:rPr lang="en-US" altLang="zh-CN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列“其他综合收益”。</a:t>
            </a:r>
          </a:p>
        </p:txBody>
      </p:sp>
      <p:sp>
        <p:nvSpPr>
          <p:cNvPr id="27" name="圆角矩形 26"/>
          <p:cNvSpPr>
            <a:spLocks noChangeArrowheads="1"/>
          </p:cNvSpPr>
          <p:nvPr/>
        </p:nvSpPr>
        <p:spPr bwMode="auto">
          <a:xfrm>
            <a:off x="0" y="2781300"/>
            <a:ext cx="2195513" cy="1428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圆角矩形 27"/>
          <p:cNvSpPr>
            <a:spLocks noChangeArrowheads="1"/>
          </p:cNvSpPr>
          <p:nvPr/>
        </p:nvSpPr>
        <p:spPr bwMode="auto">
          <a:xfrm>
            <a:off x="0" y="3500438"/>
            <a:ext cx="2195513" cy="3127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" name="圆角矩形标注 28"/>
          <p:cNvSpPr/>
          <p:nvPr/>
        </p:nvSpPr>
        <p:spPr bwMode="auto">
          <a:xfrm>
            <a:off x="1116013" y="4149725"/>
            <a:ext cx="2519362" cy="1223963"/>
          </a:xfrm>
          <a:prstGeom prst="wedgeRoundRectCallout">
            <a:avLst>
              <a:gd name="adj1" fmla="val -3981"/>
              <a:gd name="adj2" fmla="val -69617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、所有者投入资本”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修改为“</a:t>
            </a:r>
            <a:r>
              <a:rPr lang="en-US" altLang="zh-CN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、所有者投入普通股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”；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新增第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 “</a:t>
            </a:r>
            <a:r>
              <a:rPr lang="en-US" altLang="zh-CN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、其他权益工具持</a:t>
            </a:r>
            <a:endParaRPr lang="en-US" altLang="zh-CN" sz="12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有者投入资本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sp>
        <p:nvSpPr>
          <p:cNvPr id="30" name="圆角矩形标注 29"/>
          <p:cNvSpPr/>
          <p:nvPr/>
        </p:nvSpPr>
        <p:spPr bwMode="auto">
          <a:xfrm>
            <a:off x="3419475" y="5526088"/>
            <a:ext cx="3481388" cy="1223962"/>
          </a:xfrm>
          <a:prstGeom prst="wedgeRoundRectCallout">
            <a:avLst>
              <a:gd name="adj1" fmla="val -74958"/>
              <a:gd name="adj2" fmla="val 3171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企业会计准则第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职工薪酬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[2014]8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号），新增第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 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结转重新计量</a:t>
            </a:r>
            <a:endParaRPr lang="en-US" altLang="zh-CN" sz="12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设定受益计划净负债或净资产所产生的变动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sp>
        <p:nvSpPr>
          <p:cNvPr id="31" name="圆角矩形 30"/>
          <p:cNvSpPr>
            <a:spLocks noChangeArrowheads="1"/>
          </p:cNvSpPr>
          <p:nvPr/>
        </p:nvSpPr>
        <p:spPr bwMode="auto">
          <a:xfrm>
            <a:off x="7938" y="6381750"/>
            <a:ext cx="2520950" cy="17938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6288"/>
            <a:ext cx="9163050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 bwMode="auto">
          <a:xfrm>
            <a:off x="2411413" y="4005263"/>
            <a:ext cx="5184775" cy="576262"/>
          </a:xfrm>
          <a:prstGeom prst="wedgeRoundRectCallout">
            <a:avLst>
              <a:gd name="adj1" fmla="val 57511"/>
              <a:gd name="adj2" fmla="val 4603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</a:rPr>
              <a:t>删除补充资料中“待处理财产损失（执行行业会计制度企业填列）”部分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 bwMode="auto">
          <a:xfrm>
            <a:off x="1547813" y="5516563"/>
            <a:ext cx="3600450" cy="1044575"/>
          </a:xfrm>
          <a:prstGeom prst="wedgeRoundRectCallout">
            <a:avLst>
              <a:gd name="adj1" fmla="val 57511"/>
              <a:gd name="adj2" fmla="val 4603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为反映企业在境外缴纳的各项税费总额，新增第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75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zh-CN" altLang="en-US" sz="12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本年实际缴纳境外税费总额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sp>
        <p:nvSpPr>
          <p:cNvPr id="19461" name="圆角矩形 9"/>
          <p:cNvSpPr>
            <a:spLocks noChangeArrowheads="1"/>
          </p:cNvSpPr>
          <p:nvPr/>
        </p:nvSpPr>
        <p:spPr bwMode="auto">
          <a:xfrm>
            <a:off x="5076825" y="6524625"/>
            <a:ext cx="3455988" cy="21748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20483" name="Picture 20" descr="C:\Documents and Settings\l\Application Data\Tencent\Users\342153261\QQ\WinTemp\RichOle\EQ]91SRYZBLHH39VGVS_I6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圆角矩形标注 23"/>
          <p:cNvSpPr/>
          <p:nvPr/>
        </p:nvSpPr>
        <p:spPr bwMode="auto">
          <a:xfrm>
            <a:off x="900113" y="333375"/>
            <a:ext cx="2181225" cy="882650"/>
          </a:xfrm>
          <a:prstGeom prst="wedgeRoundRectCallout">
            <a:avLst>
              <a:gd name="adj1" fmla="val -50088"/>
              <a:gd name="adj2" fmla="val 77393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企业会计准则第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职工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薪酬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（财会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[2014]8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号），进一步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明确</a:t>
            </a: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“从业人员”、“职工”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范畴。</a:t>
            </a:r>
          </a:p>
        </p:txBody>
      </p:sp>
      <p:sp>
        <p:nvSpPr>
          <p:cNvPr id="25" name="圆角矩形 24"/>
          <p:cNvSpPr>
            <a:spLocks noChangeArrowheads="1"/>
          </p:cNvSpPr>
          <p:nvPr/>
        </p:nvSpPr>
        <p:spPr bwMode="auto">
          <a:xfrm>
            <a:off x="107950" y="1557338"/>
            <a:ext cx="1439863" cy="7207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圆角矩形 25"/>
          <p:cNvSpPr>
            <a:spLocks noChangeArrowheads="1"/>
          </p:cNvSpPr>
          <p:nvPr/>
        </p:nvSpPr>
        <p:spPr bwMode="auto">
          <a:xfrm>
            <a:off x="0" y="2420938"/>
            <a:ext cx="2663825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圆角矩形标注 26"/>
          <p:cNvSpPr/>
          <p:nvPr/>
        </p:nvSpPr>
        <p:spPr bwMode="auto">
          <a:xfrm>
            <a:off x="122238" y="2971800"/>
            <a:ext cx="2649537" cy="882650"/>
          </a:xfrm>
          <a:prstGeom prst="wedgeRoundRectCallout">
            <a:avLst>
              <a:gd name="adj1" fmla="val -39154"/>
              <a:gd name="adj2" fmla="val -6955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细化劳务派遣人员情况，增设第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10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末劳务派遣人数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”和“</a:t>
            </a: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本年平均劳务派遣人</a:t>
            </a:r>
            <a:endParaRPr lang="en-US" altLang="zh-CN" sz="10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”，删除原“劳务派遣提供就业人数”。</a:t>
            </a:r>
          </a:p>
        </p:txBody>
      </p:sp>
      <p:sp>
        <p:nvSpPr>
          <p:cNvPr id="28" name="圆角矩形 27"/>
          <p:cNvSpPr>
            <a:spLocks noChangeArrowheads="1"/>
          </p:cNvSpPr>
          <p:nvPr/>
        </p:nvSpPr>
        <p:spPr bwMode="auto">
          <a:xfrm>
            <a:off x="107950" y="4076700"/>
            <a:ext cx="2663825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" name="圆角矩形标注 28"/>
          <p:cNvSpPr/>
          <p:nvPr/>
        </p:nvSpPr>
        <p:spPr bwMode="auto">
          <a:xfrm>
            <a:off x="250825" y="4437063"/>
            <a:ext cx="871538" cy="431800"/>
          </a:xfrm>
          <a:prstGeom prst="wedgeRoundRectCallout">
            <a:avLst>
              <a:gd name="adj1" fmla="val -39154"/>
              <a:gd name="adj2" fmla="val -6955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增设项目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0" name="圆角矩形标注 29"/>
          <p:cNvSpPr/>
          <p:nvPr/>
        </p:nvSpPr>
        <p:spPr bwMode="auto">
          <a:xfrm>
            <a:off x="1557338" y="4664075"/>
            <a:ext cx="871537" cy="431800"/>
          </a:xfrm>
          <a:prstGeom prst="wedgeRoundRectCallout">
            <a:avLst>
              <a:gd name="adj1" fmla="val 70355"/>
              <a:gd name="adj2" fmla="val 6295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增设项目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1" name="圆角矩形 30"/>
          <p:cNvSpPr>
            <a:spLocks noChangeArrowheads="1"/>
          </p:cNvSpPr>
          <p:nvPr/>
        </p:nvSpPr>
        <p:spPr bwMode="auto">
          <a:xfrm>
            <a:off x="2987675" y="1700213"/>
            <a:ext cx="2239963" cy="1444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" name="圆角矩形标注 31"/>
          <p:cNvSpPr/>
          <p:nvPr/>
        </p:nvSpPr>
        <p:spPr bwMode="auto">
          <a:xfrm>
            <a:off x="4356100" y="1989138"/>
            <a:ext cx="871538" cy="431800"/>
          </a:xfrm>
          <a:prstGeom prst="wedgeRoundRectCallout">
            <a:avLst>
              <a:gd name="adj1" fmla="val -39154"/>
              <a:gd name="adj2" fmla="val -6955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增设项目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3" name="圆角矩形 32"/>
          <p:cNvSpPr>
            <a:spLocks noChangeArrowheads="1"/>
          </p:cNvSpPr>
          <p:nvPr/>
        </p:nvSpPr>
        <p:spPr bwMode="auto">
          <a:xfrm>
            <a:off x="2771775" y="3213100"/>
            <a:ext cx="2239963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4" name="圆角矩形标注 33"/>
          <p:cNvSpPr/>
          <p:nvPr/>
        </p:nvSpPr>
        <p:spPr bwMode="auto">
          <a:xfrm>
            <a:off x="3276600" y="3573463"/>
            <a:ext cx="2743200" cy="582612"/>
          </a:xfrm>
          <a:prstGeom prst="wedgeRoundRectCallout">
            <a:avLst>
              <a:gd name="adj1" fmla="val -37655"/>
              <a:gd name="adj2" fmla="val -73157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将“业务招待费支出情况”修改为“</a:t>
            </a: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本年管理</a:t>
            </a:r>
            <a:endParaRPr lang="en-US" altLang="zh-CN" sz="10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费用项下的业务招待费支出情况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sp>
        <p:nvSpPr>
          <p:cNvPr id="37" name="圆角矩形 36"/>
          <p:cNvSpPr>
            <a:spLocks noChangeArrowheads="1"/>
          </p:cNvSpPr>
          <p:nvPr/>
        </p:nvSpPr>
        <p:spPr bwMode="auto">
          <a:xfrm>
            <a:off x="107950" y="5157788"/>
            <a:ext cx="2663825" cy="2143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圆角矩形 37"/>
          <p:cNvSpPr>
            <a:spLocks noChangeArrowheads="1"/>
          </p:cNvSpPr>
          <p:nvPr/>
        </p:nvSpPr>
        <p:spPr bwMode="auto">
          <a:xfrm>
            <a:off x="122238" y="5737225"/>
            <a:ext cx="2146300" cy="8636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9" name="圆角矩形标注 38"/>
          <p:cNvSpPr/>
          <p:nvPr/>
        </p:nvSpPr>
        <p:spPr bwMode="auto">
          <a:xfrm>
            <a:off x="2484438" y="5876925"/>
            <a:ext cx="3455987" cy="882650"/>
          </a:xfrm>
          <a:prstGeom prst="wedgeRoundRectCallout">
            <a:avLst>
              <a:gd name="adj1" fmla="val -56018"/>
              <a:gd name="adj2" fmla="val -4611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企业会计准则第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职工薪酬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（财会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号），增加“</a:t>
            </a: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薪酬总额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”有关指标；新增设第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</a:t>
            </a: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本</a:t>
            </a:r>
            <a:endParaRPr lang="en-US" altLang="zh-CN" sz="10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年支付的劳务派遣金额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 。</a:t>
            </a:r>
          </a:p>
        </p:txBody>
      </p:sp>
      <p:sp>
        <p:nvSpPr>
          <p:cNvPr id="40" name="圆角矩形标注 39"/>
          <p:cNvSpPr/>
          <p:nvPr/>
        </p:nvSpPr>
        <p:spPr bwMode="auto">
          <a:xfrm>
            <a:off x="6767513" y="1844675"/>
            <a:ext cx="2376487" cy="2052638"/>
          </a:xfrm>
          <a:prstGeom prst="wedgeRoundRectCallout">
            <a:avLst>
              <a:gd name="adj1" fmla="val -39300"/>
              <a:gd name="adj2" fmla="val 60755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企业会计准则第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务报表列报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（财会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[2014]7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号），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将第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99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行和第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行“交易性金融资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产”和“交易性金融负债”改为“</a:t>
            </a: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endParaRPr lang="en-US" altLang="zh-CN" sz="10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公允价值计量且其变动计入当期损益</a:t>
            </a:r>
            <a:endParaRPr lang="en-US" altLang="zh-CN" sz="10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的金融资产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”和“</a:t>
            </a: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以公允价值计量且</a:t>
            </a:r>
            <a:endParaRPr lang="en-US" altLang="zh-CN" sz="1000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其变动计入当期损益的金融负债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sp>
        <p:nvSpPr>
          <p:cNvPr id="41" name="圆角矩形 40"/>
          <p:cNvSpPr>
            <a:spLocks noChangeArrowheads="1"/>
          </p:cNvSpPr>
          <p:nvPr/>
        </p:nvSpPr>
        <p:spPr bwMode="auto">
          <a:xfrm>
            <a:off x="6372225" y="4149725"/>
            <a:ext cx="2159000" cy="3603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2" name="圆角矩形 41"/>
          <p:cNvSpPr>
            <a:spLocks noChangeArrowheads="1"/>
          </p:cNvSpPr>
          <p:nvPr/>
        </p:nvSpPr>
        <p:spPr bwMode="auto">
          <a:xfrm>
            <a:off x="5940425" y="6237288"/>
            <a:ext cx="2159000" cy="3603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3" name="圆角矩形标注 42"/>
          <p:cNvSpPr/>
          <p:nvPr/>
        </p:nvSpPr>
        <p:spPr bwMode="auto">
          <a:xfrm>
            <a:off x="7596188" y="6426200"/>
            <a:ext cx="871537" cy="431800"/>
          </a:xfrm>
          <a:prstGeom prst="wedgeRoundRectCallout">
            <a:avLst>
              <a:gd name="adj1" fmla="val -39154"/>
              <a:gd name="adj2" fmla="val -6955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增设项目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191000" y="6477000"/>
            <a:ext cx="1295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1800">
              <a:latin typeface="Arial" pitchFamily="34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4038600" cy="57943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i="1" dirty="0">
                <a:solidFill>
                  <a:srgbClr val="0070C0"/>
                </a:solidFill>
                <a:ea typeface="微软雅黑" pitchFamily="34" charset="-122"/>
              </a:rPr>
              <a:t>目 录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990600" y="2362200"/>
            <a:ext cx="5181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rot="10800000"/>
          <a:lstStyle/>
          <a:p>
            <a:endParaRPr lang="zh-CN" altLang="en-US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914400" y="2716213"/>
            <a:ext cx="7186246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ea typeface="微软雅黑" pitchFamily="34" charset="-122"/>
                <a:cs typeface="Times New Roman" pitchFamily="18" charset="0"/>
              </a:rPr>
              <a:t>一．决算工作中需要注意的问题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914400" y="3436938"/>
            <a:ext cx="6986954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ea typeface="微软雅黑" pitchFamily="34" charset="-122"/>
                <a:cs typeface="Times New Roman" pitchFamily="18" charset="0"/>
              </a:rPr>
              <a:t>二．近两年决算报表修订情况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399" y="4083050"/>
            <a:ext cx="6764215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ea typeface="微软雅黑" pitchFamily="34" charset="-122"/>
                <a:cs typeface="Times New Roman" pitchFamily="18" charset="0"/>
              </a:rPr>
              <a:t>三．</a:t>
            </a:r>
            <a:r>
              <a:rPr lang="en-US" altLang="zh-CN" sz="3000" b="1" dirty="0" smtClean="0">
                <a:solidFill>
                  <a:srgbClr val="0070C0"/>
                </a:solidFill>
                <a:ea typeface="微软雅黑" pitchFamily="34" charset="-122"/>
                <a:cs typeface="Times New Roman" pitchFamily="18" charset="0"/>
              </a:rPr>
              <a:t>2015</a:t>
            </a:r>
            <a:r>
              <a:rPr lang="zh-CN" altLang="en-US" sz="3000" b="1" dirty="0" smtClean="0">
                <a:solidFill>
                  <a:srgbClr val="0070C0"/>
                </a:solidFill>
                <a:ea typeface="微软雅黑" pitchFamily="34" charset="-122"/>
                <a:cs typeface="Times New Roman" pitchFamily="18" charset="0"/>
              </a:rPr>
              <a:t>年度决算报表编报要求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27651" name="Picture 5" descr="C:\Documents and Settings\l\Application Data\Tencent\Users\342153261\QQ\WinTemp\RichOle\MGMOWPBAC4`LE6JK]DJIEM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标注 5"/>
          <p:cNvSpPr/>
          <p:nvPr/>
        </p:nvSpPr>
        <p:spPr bwMode="auto">
          <a:xfrm>
            <a:off x="5724525" y="4292600"/>
            <a:ext cx="3311525" cy="792163"/>
          </a:xfrm>
          <a:prstGeom prst="wedgeRoundRectCallout">
            <a:avLst>
              <a:gd name="adj1" fmla="val 39615"/>
              <a:gd name="adj2" fmla="val 2623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chemeClr val="bg1"/>
                </a:solidFill>
              </a:rPr>
              <a:t>删除“执行新企业会计制度户数”。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28675" name="Picture 1" descr="C:\Documents and Settings\l\Application Data\Tencent\Users\342153261\QQ\WinTemp\RichOle\K9$(7%Z)$SDT()XAWT16(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标注 5"/>
          <p:cNvSpPr/>
          <p:nvPr/>
        </p:nvSpPr>
        <p:spPr bwMode="auto">
          <a:xfrm>
            <a:off x="7596188" y="3789363"/>
            <a:ext cx="1439862" cy="1908175"/>
          </a:xfrm>
          <a:prstGeom prst="wedgeRoundRectCallout">
            <a:avLst>
              <a:gd name="adj1" fmla="val 39615"/>
              <a:gd name="adj2" fmla="val 2623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新</a:t>
            </a:r>
            <a:endParaRPr lang="en-US" altLang="zh-CN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增</a:t>
            </a:r>
            <a:endParaRPr lang="en-US" altLang="zh-CN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本</a:t>
            </a:r>
            <a:endParaRPr lang="en-US" altLang="zh-CN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表</a:t>
            </a:r>
          </a:p>
        </p:txBody>
      </p:sp>
      <p:sp>
        <p:nvSpPr>
          <p:cNvPr id="5" name="圆角矩形标注 4"/>
          <p:cNvSpPr/>
          <p:nvPr/>
        </p:nvSpPr>
        <p:spPr bwMode="auto">
          <a:xfrm>
            <a:off x="1615045" y="2125682"/>
            <a:ext cx="4975760" cy="1430364"/>
          </a:xfrm>
          <a:prstGeom prst="wedgeRoundRectCallout">
            <a:avLst>
              <a:gd name="adj1" fmla="val -1658"/>
              <a:gd name="adj2" fmla="val -99965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国有企业办社会机构数量情况（个）：指由集团本级及所属各级子公司投资设立、管理或发放补贴补助的</a:t>
            </a:r>
            <a:r>
              <a:rPr lang="zh-CN" altLang="en-US" b="1" dirty="0" smtClean="0">
                <a:solidFill>
                  <a:schemeClr val="bg1"/>
                </a:solidFill>
              </a:rPr>
              <a:t>与企业生产经营没有直接关系的</a:t>
            </a:r>
            <a:r>
              <a:rPr lang="zh-CN" altLang="en-US" dirty="0" smtClean="0">
                <a:solidFill>
                  <a:schemeClr val="bg1"/>
                </a:solidFill>
              </a:rPr>
              <a:t>社会公益及生活后勤服务单位机构。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sp>
        <p:nvSpPr>
          <p:cNvPr id="2969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08625" y="6421438"/>
            <a:ext cx="12588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</a:rPr>
              <a:t>返回上级目录</a:t>
            </a:r>
          </a:p>
        </p:txBody>
      </p:sp>
      <p:pic>
        <p:nvPicPr>
          <p:cNvPr id="29700" name="Picture 6" descr="C:\Documents and Settings\l\Application Data\Tencent\Users\342153261\QQ\WinTemp\RichOle\{Z@Q37TSJOBC7SRI7RA04J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标注 6"/>
          <p:cNvSpPr/>
          <p:nvPr/>
        </p:nvSpPr>
        <p:spPr bwMode="auto">
          <a:xfrm>
            <a:off x="900113" y="3670300"/>
            <a:ext cx="1439862" cy="1908175"/>
          </a:xfrm>
          <a:prstGeom prst="wedgeRoundRectCallout">
            <a:avLst>
              <a:gd name="adj1" fmla="val 39615"/>
              <a:gd name="adj2" fmla="val 2623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新</a:t>
            </a:r>
            <a:endParaRPr lang="en-US" altLang="zh-CN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增</a:t>
            </a:r>
            <a:endParaRPr lang="en-US" altLang="zh-CN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本</a:t>
            </a:r>
            <a:endParaRPr lang="en-US" altLang="zh-CN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表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81225" y="300038"/>
            <a:ext cx="6884988" cy="430212"/>
          </a:xfrm>
        </p:spPr>
        <p:txBody>
          <a:bodyPr/>
          <a:lstStyle/>
          <a:p>
            <a:pPr>
              <a:defRPr/>
            </a:pPr>
            <a:r>
              <a:rPr dirty="0"/>
              <a:t>会计决算报表封面及主体</a:t>
            </a:r>
          </a:p>
        </p:txBody>
      </p:sp>
      <p:pic>
        <p:nvPicPr>
          <p:cNvPr id="30723" name="Picture 1" descr="C:\Documents and Settings\l\Application Data\Tencent\Users\342153261\QQ\WinTemp\RichOle\S{ZDZWO_K$A`XAD[(`O_4J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标注 7"/>
          <p:cNvSpPr/>
          <p:nvPr/>
        </p:nvSpPr>
        <p:spPr bwMode="auto">
          <a:xfrm>
            <a:off x="900113" y="3670300"/>
            <a:ext cx="1439862" cy="1908175"/>
          </a:xfrm>
          <a:prstGeom prst="wedgeRoundRectCallout">
            <a:avLst>
              <a:gd name="adj1" fmla="val 39615"/>
              <a:gd name="adj2" fmla="val 2623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新</a:t>
            </a:r>
            <a:endParaRPr lang="en-US" altLang="zh-CN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增</a:t>
            </a:r>
            <a:endParaRPr lang="en-US" altLang="zh-CN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本</a:t>
            </a:r>
            <a:endParaRPr lang="en-US" altLang="zh-CN" dirty="0">
              <a:solidFill>
                <a:srgbClr val="4DD34D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4DD34D"/>
                </a:solidFill>
                <a:latin typeface="微软雅黑" pitchFamily="34" charset="-122"/>
                <a:ea typeface="微软雅黑" pitchFamily="34" charset="-122"/>
              </a:rPr>
              <a:t>表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191000" y="6477000"/>
            <a:ext cx="1295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1800">
              <a:latin typeface="Arial" pitchFamily="34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4038600" cy="57943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i="1" dirty="0">
                <a:solidFill>
                  <a:srgbClr val="0070C0"/>
                </a:solidFill>
                <a:ea typeface="微软雅黑" pitchFamily="34" charset="-122"/>
              </a:rPr>
              <a:t>目 录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990600" y="2362200"/>
            <a:ext cx="5181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rot="10800000"/>
          <a:lstStyle/>
          <a:p>
            <a:endParaRPr lang="zh-CN" altLang="en-US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914400" y="2716213"/>
            <a:ext cx="7186246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微软雅黑" pitchFamily="34" charset="-122"/>
                <a:cs typeface="Times New Roman" pitchFamily="18" charset="0"/>
              </a:rPr>
              <a:t>一．决算工作中需要注意的问题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914400" y="3436938"/>
            <a:ext cx="6986954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微软雅黑" pitchFamily="34" charset="-122"/>
                <a:cs typeface="Times New Roman" pitchFamily="18" charset="0"/>
              </a:rPr>
              <a:t>二．近两年决算报表修订情况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399" y="4083050"/>
            <a:ext cx="6764215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ea typeface="微软雅黑" pitchFamily="34" charset="-122"/>
                <a:cs typeface="Times New Roman" pitchFamily="18" charset="0"/>
              </a:rPr>
              <a:t>三．</a:t>
            </a:r>
            <a:r>
              <a:rPr lang="en-US" altLang="zh-CN" sz="3000" b="1" dirty="0" smtClean="0">
                <a:solidFill>
                  <a:srgbClr val="0070C0"/>
                </a:solidFill>
                <a:ea typeface="微软雅黑" pitchFamily="34" charset="-122"/>
                <a:cs typeface="Times New Roman" pitchFamily="18" charset="0"/>
              </a:rPr>
              <a:t>2015</a:t>
            </a:r>
            <a:r>
              <a:rPr lang="zh-CN" altLang="en-US" sz="3000" b="1" dirty="0" smtClean="0">
                <a:solidFill>
                  <a:srgbClr val="0070C0"/>
                </a:solidFill>
                <a:ea typeface="微软雅黑" pitchFamily="34" charset="-122"/>
                <a:cs typeface="Times New Roman" pitchFamily="18" charset="0"/>
              </a:rPr>
              <a:t>年度决算报表编报要求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4"/>
          <p:cNvSpPr>
            <a:spLocks noChangeArrowheads="1"/>
          </p:cNvSpPr>
          <p:nvPr/>
        </p:nvSpPr>
        <p:spPr bwMode="auto">
          <a:xfrm>
            <a:off x="0" y="857250"/>
            <a:ext cx="8748713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（一）报送时间要求：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itchFamily="2" charset="2"/>
              <a:buChar char="u"/>
              <a:defRPr/>
            </a:pPr>
            <a:r>
              <a:rPr lang="zh-CN" altLang="en-US" sz="18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中科院企业</a:t>
            </a:r>
            <a:r>
              <a:rPr lang="zh-CN" altLang="zh-CN" sz="18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决算要求</a:t>
            </a:r>
            <a:r>
              <a:rPr lang="en-US" altLang="zh-CN" sz="2000" dirty="0" smtClean="0">
                <a:solidFill>
                  <a:srgbClr val="FF0000"/>
                </a:solidFill>
                <a:ea typeface="微软雅黑" pitchFamily="34" charset="-122"/>
                <a:cs typeface="Times New Roman" pitchFamily="18" charset="0"/>
              </a:rPr>
              <a:t>2016</a:t>
            </a:r>
            <a:r>
              <a:rPr lang="zh-CN" altLang="zh-CN" sz="1800" dirty="0" smtClean="0">
                <a:solidFill>
                  <a:srgbClr val="FF0000"/>
                </a:solidFill>
                <a:ea typeface="微软雅黑" pitchFamily="34" charset="-122"/>
                <a:cs typeface="Times New Roman" pitchFamily="18" charset="0"/>
              </a:rPr>
              <a:t>年</a:t>
            </a:r>
            <a:r>
              <a:rPr lang="en-US" altLang="zh-CN" sz="2000" dirty="0">
                <a:solidFill>
                  <a:srgbClr val="FF0000"/>
                </a:solidFill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zh-CN" sz="1800" dirty="0">
                <a:solidFill>
                  <a:srgbClr val="FF0000"/>
                </a:solidFill>
                <a:ea typeface="微软雅黑" pitchFamily="34" charset="-122"/>
                <a:cs typeface="Times New Roman" pitchFamily="18" charset="0"/>
              </a:rPr>
              <a:t>月</a:t>
            </a:r>
            <a:r>
              <a:rPr lang="zh-CN" altLang="en-US" sz="1800" dirty="0">
                <a:solidFill>
                  <a:srgbClr val="FF0000"/>
                </a:solidFill>
                <a:ea typeface="微软雅黑" pitchFamily="34" charset="-122"/>
                <a:cs typeface="Times New Roman" pitchFamily="18" charset="0"/>
              </a:rPr>
              <a:t>份决算汇审</a:t>
            </a:r>
            <a:r>
              <a:rPr lang="zh-CN" altLang="zh-CN" sz="18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报送。</a:t>
            </a:r>
            <a:endParaRPr lang="en-US" altLang="zh-CN" sz="1800" b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（二）报送材料内容：</a:t>
            </a:r>
            <a:endParaRPr lang="en-US" altLang="zh-CN" sz="1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50000"/>
              </a:lnSpc>
              <a:buSzPct val="80000"/>
              <a:buFont typeface="Wingdings" pitchFamily="2" charset="2"/>
              <a:buChar char="u"/>
              <a:defRPr/>
            </a:pPr>
            <a:r>
              <a:rPr lang="zh-CN" altLang="en-US" sz="1800" b="1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电子版：</a:t>
            </a:r>
            <a:r>
              <a:rPr lang="en-US" altLang="zh-CN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.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本部（及合并）企业分户计算机数据；</a:t>
            </a:r>
            <a:r>
              <a:rPr lang="en-US" altLang="zh-CN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2.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财务情况说明书和会计报表附注电子文档（添加在最后一张表</a:t>
            </a:r>
            <a:r>
              <a:rPr lang="en-US" altLang="zh-CN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-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附件信息表）。</a:t>
            </a:r>
            <a:endParaRPr lang="en-US" altLang="zh-CN" sz="1800" b="0" dirty="0">
              <a:solidFill>
                <a:srgbClr val="000000"/>
              </a:solidFill>
              <a:ea typeface="微软雅黑" pitchFamily="34" charset="-122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SzPct val="80000"/>
              <a:buFont typeface="Wingdings" pitchFamily="2" charset="2"/>
              <a:buChar char="u"/>
              <a:defRPr/>
            </a:pPr>
            <a:r>
              <a:rPr lang="zh-CN" altLang="en-US" sz="1800" b="1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纸质版：</a:t>
            </a:r>
            <a:r>
              <a:rPr lang="en-US" altLang="zh-CN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1 . </a:t>
            </a:r>
            <a:r>
              <a:rPr lang="en-US" altLang="zh-CN" sz="2000" b="0" dirty="0" smtClean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2014</a:t>
            </a:r>
            <a:r>
              <a:rPr lang="zh-CN" altLang="en-US" sz="1800" b="0" dirty="0" smtClean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年度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本部（及合并）的决算报表（</a:t>
            </a:r>
            <a:r>
              <a:rPr lang="en-US" altLang="zh-CN" sz="180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A3</a:t>
            </a:r>
            <a:r>
              <a:rPr lang="zh-CN" altLang="en-US" sz="180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纸打印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，以“元”为金额单位）、会计报表附注、财务情况说明书（格式从国科网站下载）。</a:t>
            </a:r>
            <a:r>
              <a:rPr lang="zh-CN" altLang="en-US" sz="1800" dirty="0">
                <a:solidFill>
                  <a:srgbClr val="FF0000"/>
                </a:solidFill>
                <a:ea typeface="微软雅黑" pitchFamily="34" charset="-122"/>
                <a:cs typeface="Times New Roman" pitchFamily="18" charset="0"/>
              </a:rPr>
              <a:t>按以上顺序加具封面，装订成册并加盖本单位印章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；</a:t>
            </a:r>
            <a:r>
              <a:rPr lang="en-US" altLang="zh-CN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2 .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 中介机构对集团公司合并报表出具的审计报告</a:t>
            </a:r>
            <a:r>
              <a:rPr lang="zh-CN" altLang="en-US" sz="1800" b="0" dirty="0" smtClean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及管理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建议书</a:t>
            </a:r>
            <a:r>
              <a:rPr lang="zh-CN" altLang="en-US" sz="1800" b="0" dirty="0" smtClean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。</a:t>
            </a:r>
            <a:r>
              <a:rPr lang="zh-CN" altLang="en-US" sz="1800" dirty="0" smtClean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出具</a:t>
            </a:r>
            <a:r>
              <a:rPr lang="zh-CN" altLang="en-US" sz="180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了保留意见、无法表示意见或否定意见审计报告的，企业还应同时提交对审计报告相关内容提出的财务处理、账务调整意见或者报表编制的有关情况和意见</a:t>
            </a:r>
            <a:r>
              <a:rPr lang="zh-CN" altLang="en-US" sz="18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。</a:t>
            </a: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304800" y="238808"/>
            <a:ext cx="8534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600" b="1" dirty="0" smtClean="0">
                <a:solidFill>
                  <a:srgbClr val="7F7F7F"/>
                </a:solidFill>
                <a:ea typeface="微软雅黑" pitchFamily="34" charset="-122"/>
              </a:rPr>
              <a:t>三、决算工作中需要注意的问题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4"/>
          <p:cNvSpPr>
            <a:spLocks noChangeArrowheads="1"/>
          </p:cNvSpPr>
          <p:nvPr/>
        </p:nvSpPr>
        <p:spPr bwMode="auto">
          <a:xfrm>
            <a:off x="500063" y="781050"/>
            <a:ext cx="824865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（三）报送格式：</a:t>
            </a:r>
            <a:endParaRPr lang="en-US" altLang="zh-CN" sz="1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>
              <a:lnSpc>
                <a:spcPct val="150000"/>
              </a:lnSpc>
              <a:buSzPct val="80000"/>
              <a:buFont typeface="Wingdings" pitchFamily="2" charset="2"/>
              <a:buChar char="u"/>
              <a:defRPr/>
            </a:pPr>
            <a:r>
              <a:rPr lang="zh-CN" altLang="en-US" sz="18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按财政部制定的统一表式和数据格式上报，数据处理软件统一下发。</a:t>
            </a:r>
            <a:endParaRPr lang="en-US" altLang="zh-CN" sz="1800" b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（四）报送范围：</a:t>
            </a:r>
            <a:endParaRPr lang="en-US" altLang="zh-CN" sz="1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>
              <a:lnSpc>
                <a:spcPct val="150000"/>
              </a:lnSpc>
              <a:buSzPct val="80000"/>
              <a:buFont typeface="Wingdings" pitchFamily="2" charset="2"/>
              <a:buChar char="u"/>
              <a:defRPr/>
            </a:pP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全级次上报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（五）财务情况说明书：</a:t>
            </a:r>
            <a:endParaRPr lang="en-US" altLang="zh-CN" sz="1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>
              <a:lnSpc>
                <a:spcPct val="150000"/>
              </a:lnSpc>
              <a:defRPr/>
            </a:pPr>
            <a:r>
              <a:rPr lang="en-US" altLang="zh-CN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1.</a:t>
            </a:r>
            <a:r>
              <a:rPr lang="zh-CN" altLang="en-US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企业基本情况；</a:t>
            </a:r>
            <a:r>
              <a:rPr lang="en-US" altLang="zh-CN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2 .</a:t>
            </a:r>
            <a:r>
              <a:rPr lang="zh-CN" altLang="en-US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生产经营情况分析；</a:t>
            </a:r>
            <a:r>
              <a:rPr lang="en-US" altLang="zh-CN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3.</a:t>
            </a:r>
            <a:r>
              <a:rPr lang="zh-CN" altLang="en-US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企业经济效益分析；</a:t>
            </a:r>
            <a:endParaRPr lang="en-US" altLang="zh-CN" sz="2000" b="0" dirty="0">
              <a:solidFill>
                <a:srgbClr val="000000"/>
              </a:solidFill>
              <a:ea typeface="微软雅黑" pitchFamily="34" charset="-122"/>
              <a:cs typeface="Times New Roman" pitchFamily="18" charset="0"/>
            </a:endParaRPr>
          </a:p>
          <a:p>
            <a:pPr marL="0" lvl="1">
              <a:lnSpc>
                <a:spcPct val="150000"/>
              </a:lnSpc>
              <a:defRPr/>
            </a:pPr>
            <a:r>
              <a:rPr lang="en-US" altLang="zh-CN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4.</a:t>
            </a:r>
            <a:r>
              <a:rPr lang="zh-CN" altLang="en-US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现金流情况分析；</a:t>
            </a:r>
            <a:r>
              <a:rPr lang="en-US" altLang="zh-CN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5.</a:t>
            </a:r>
            <a:r>
              <a:rPr lang="zh-CN" altLang="en-US" sz="2000" b="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所有者权益变动情况</a:t>
            </a:r>
            <a:r>
              <a:rPr lang="zh-CN" altLang="en-US" sz="2000" dirty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分析</a:t>
            </a:r>
            <a:r>
              <a:rPr lang="zh-CN" altLang="en-US" sz="2000" dirty="0" smtClean="0">
                <a:solidFill>
                  <a:srgbClr val="000000"/>
                </a:solidFill>
                <a:ea typeface="微软雅黑" pitchFamily="34" charset="-122"/>
                <a:cs typeface="Times New Roman" pitchFamily="18" charset="0"/>
              </a:rPr>
              <a:t>；以及重大事项说明、风险及内控管理情况、问题整改情况、有关工作建议等。</a:t>
            </a:r>
            <a:endParaRPr lang="en-US" altLang="zh-CN" sz="2000" dirty="0">
              <a:solidFill>
                <a:srgbClr val="00000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304800" y="238808"/>
            <a:ext cx="8534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600" b="1" dirty="0" smtClean="0">
                <a:solidFill>
                  <a:srgbClr val="7F7F7F"/>
                </a:solidFill>
                <a:ea typeface="微软雅黑" pitchFamily="34" charset="-122"/>
              </a:rPr>
              <a:t>三、决算工作中需要注意的问题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3761" y="1607363"/>
            <a:ext cx="8490857" cy="466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9pPr>
          </a:lstStyle>
          <a:p>
            <a:pPr marL="355600" lvl="1" indent="-355600">
              <a:lnSpc>
                <a:spcPct val="150000"/>
              </a:lnSpc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时间一定是每月</a:t>
            </a:r>
            <a:r>
              <a:rPr lang="en-US" altLang="zh-CN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8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号前交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，如遇</a:t>
            </a: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8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号是周六、日时间往前提，不能延后，因为财政部不给延后，错过时间就没法用了。</a:t>
            </a:r>
          </a:p>
          <a:p>
            <a:pPr marL="355600" lvl="1" indent="-355600">
              <a:lnSpc>
                <a:spcPct val="150000"/>
              </a:lnSpc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、由于时效性很强，有困难的企业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可以报预估数字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</a:p>
          <a:p>
            <a:pPr marL="355600" lvl="1" indent="-355600">
              <a:lnSpc>
                <a:spcPct val="150000"/>
              </a:lnSpc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、财政快报的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单位是万元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，注意别填填成元。</a:t>
            </a:r>
          </a:p>
          <a:p>
            <a:pPr marL="355600" lvl="1" indent="-355600">
              <a:lnSpc>
                <a:spcPct val="150000"/>
              </a:lnSpc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表中期初未交税金指年初未交的税金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，这个数每月不应该有变化。</a:t>
            </a:r>
          </a:p>
          <a:p>
            <a:pPr marL="355600" lvl="1" indent="-355600">
              <a:lnSpc>
                <a:spcPct val="150000"/>
              </a:lnSpc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填报完后一定要全审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，全审时注意（</a:t>
            </a: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）薪酬部分本月填报数必须大于上月填报数；（</a:t>
            </a: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）勾稽关系一定要对了才能上报；（</a:t>
            </a: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）小数点的四舍五入问题，有需要核实的错误只要你核实无误后可以不用改。</a:t>
            </a:r>
          </a:p>
          <a:p>
            <a:pPr marL="355600" lvl="1" indent="-355600">
              <a:lnSpc>
                <a:spcPct val="150000"/>
              </a:lnSpc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、由于快报都是以单户表报送，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表</a:t>
            </a:r>
            <a:r>
              <a:rPr lang="en-US" altLang="zh-CN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中企业法人户数只需填</a:t>
            </a:r>
            <a:r>
              <a:rPr lang="en-US" altLang="zh-CN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，不是说你有几家企业就填报几。</a:t>
            </a:r>
          </a:p>
          <a:p>
            <a:pPr marL="355600" lvl="1" indent="-355600">
              <a:lnSpc>
                <a:spcPct val="150000"/>
              </a:lnSpc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7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上传的文件一定是从系统中输出成</a:t>
            </a:r>
            <a:r>
              <a:rPr lang="en-US" altLang="zh-CN" sz="1800" dirty="0" err="1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jqd</a:t>
            </a:r>
            <a:r>
              <a:rPr lang="zh-CN" altLang="en-US" sz="18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格式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，不要转换成</a:t>
            </a:r>
            <a:r>
              <a:rPr lang="en-US" altLang="zh-CN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Excel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格式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zh-CN" altLang="en-US" sz="1800" b="0" dirty="0" smtClean="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0" y="857250"/>
            <a:ext cx="8748713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关于财务快报的几点要求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5801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950" y="1167987"/>
            <a:ext cx="7772400" cy="457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AC7B00"/>
                </a:solidFill>
                <a:latin typeface="Futura Hv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决算工作：</a:t>
            </a:r>
            <a:endParaRPr lang="en-US" altLang="zh-CN" sz="2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联系</a:t>
            </a:r>
            <a:r>
              <a:rPr lang="zh-CN" altLang="en-US" sz="2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62800116 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转</a:t>
            </a:r>
            <a:r>
              <a:rPr lang="en-US" altLang="zh-CN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8203 </a:t>
            </a:r>
            <a:endParaRPr lang="en-US" altLang="zh-CN" sz="2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邮箱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zylu@rose.cashq.ac.cn</a:t>
            </a:r>
            <a:endParaRPr lang="en-US" altLang="zh-CN" sz="2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财务决算工作 </a:t>
            </a:r>
            <a:r>
              <a:rPr lang="en-US" altLang="zh-CN" sz="220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群： </a:t>
            </a:r>
            <a:r>
              <a:rPr lang="en-US" altLang="zh-CN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496219927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zh-CN" sz="2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快报</a:t>
            </a:r>
            <a:r>
              <a:rPr lang="zh-CN" altLang="en-US" sz="2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工作：</a:t>
            </a:r>
            <a:endParaRPr lang="en-US" altLang="zh-CN" sz="2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联系电话：</a:t>
            </a:r>
            <a:r>
              <a:rPr lang="en-US" altLang="zh-CN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62800116 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转</a:t>
            </a:r>
            <a:r>
              <a:rPr lang="en-US" altLang="zh-CN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8047</a:t>
            </a:r>
            <a:endParaRPr lang="en-US" altLang="zh-CN" sz="2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5801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4"/>
          <p:cNvSpPr txBox="1">
            <a:spLocks noGrp="1" noChangeArrowheads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altLang="zh-CN" sz="1200">
              <a:latin typeface="Arial" pitchFamily="34" charset="0"/>
              <a:ea typeface="华文新魏" pitchFamily="2" charset="-122"/>
            </a:endParaRP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1187450" y="1844675"/>
            <a:ext cx="6624638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8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谢谢！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9144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9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642938" y="870438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/>
            <a:r>
              <a:rPr lang="en-US" altLang="zh-CN" sz="2000" b="1" dirty="0">
                <a:solidFill>
                  <a:schemeClr val="tx1"/>
                </a:solidFill>
                <a:ea typeface="微软雅黑" pitchFamily="34" charset="-122"/>
              </a:rPr>
              <a:t>1. </a:t>
            </a:r>
            <a:r>
              <a:rPr lang="zh-CN" altLang="en-US" sz="2000" b="1" dirty="0" smtClean="0">
                <a:solidFill>
                  <a:schemeClr val="tx1"/>
                </a:solidFill>
                <a:ea typeface="微软雅黑" pitchFamily="34" charset="-122"/>
              </a:rPr>
              <a:t>封面</a:t>
            </a:r>
            <a:endParaRPr lang="en-US" altLang="zh-CN" sz="2000" b="1" dirty="0">
              <a:solidFill>
                <a:schemeClr val="tx1"/>
              </a:solidFill>
              <a:ea typeface="微软雅黑" pitchFamily="34" charset="-122"/>
            </a:endParaRPr>
          </a:p>
        </p:txBody>
      </p:sp>
      <p:pic>
        <p:nvPicPr>
          <p:cNvPr id="24581" name="Picture 2" descr="C:\Documents and Settings\Administrator\桌面\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8" y="1357313"/>
            <a:ext cx="43100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圆角矩形 6"/>
          <p:cNvSpPr>
            <a:spLocks noChangeArrowheads="1"/>
          </p:cNvSpPr>
          <p:nvPr/>
        </p:nvSpPr>
        <p:spPr bwMode="auto">
          <a:xfrm>
            <a:off x="7119938" y="5830888"/>
            <a:ext cx="1214437" cy="2857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04800" y="238808"/>
            <a:ext cx="8534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600" b="1" dirty="0" smtClean="0">
                <a:solidFill>
                  <a:srgbClr val="7F7F7F"/>
                </a:solidFill>
                <a:ea typeface="微软雅黑" pitchFamily="34" charset="-122"/>
              </a:rPr>
              <a:t>一、决算工作中需要注意的问题</a:t>
            </a: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4921024" y="2361313"/>
            <a:ext cx="3427329" cy="3818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32167" y="5772289"/>
            <a:ext cx="5895720" cy="695325"/>
            <a:chOff x="857792" y="5693911"/>
            <a:chExt cx="5895720" cy="695325"/>
          </a:xfrm>
        </p:grpSpPr>
        <p:pic>
          <p:nvPicPr>
            <p:cNvPr id="1027" name="Picture 3" descr="C:\Documents and Settings\Administrator\桌面\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7112" y="5693911"/>
              <a:ext cx="4406400" cy="69532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857792" y="5769429"/>
              <a:ext cx="1449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基本情况表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026" name="Picture 2" descr="C:\Documents and Settings\Administrator\桌面\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291" y="3653340"/>
            <a:ext cx="4410075" cy="1905000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38" y="891203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/>
            <a:r>
              <a:rPr lang="en-US" altLang="zh-CN" sz="2000" b="1" dirty="0" smtClean="0">
                <a:ea typeface="微软雅黑" pitchFamily="34" charset="-122"/>
              </a:rPr>
              <a:t>2</a:t>
            </a:r>
            <a:r>
              <a:rPr lang="en-US" altLang="zh-CN" sz="2000" b="1" dirty="0" smtClean="0">
                <a:solidFill>
                  <a:schemeClr val="tx1"/>
                </a:solidFill>
                <a:ea typeface="微软雅黑" pitchFamily="34" charset="-122"/>
              </a:rPr>
              <a:t>. </a:t>
            </a:r>
            <a:r>
              <a:rPr lang="zh-CN" altLang="en-US" sz="2000" b="1" dirty="0" smtClean="0">
                <a:solidFill>
                  <a:schemeClr val="tx1"/>
                </a:solidFill>
                <a:ea typeface="微软雅黑" pitchFamily="34" charset="-122"/>
              </a:rPr>
              <a:t>资产负债表和基本</a:t>
            </a:r>
            <a:r>
              <a:rPr lang="zh-CN" altLang="en-US" sz="2000" b="1" dirty="0">
                <a:solidFill>
                  <a:schemeClr val="tx1"/>
                </a:solidFill>
                <a:ea typeface="微软雅黑" pitchFamily="34" charset="-122"/>
              </a:rPr>
              <a:t>情况</a:t>
            </a:r>
            <a:r>
              <a:rPr lang="zh-CN" altLang="en-US" sz="2000" b="1" dirty="0" smtClean="0">
                <a:solidFill>
                  <a:schemeClr val="tx1"/>
                </a:solidFill>
                <a:ea typeface="微软雅黑" pitchFamily="34" charset="-122"/>
              </a:rPr>
              <a:t>表中的</a:t>
            </a:r>
            <a:r>
              <a:rPr lang="en-US" altLang="zh-CN" sz="2000" b="1" dirty="0" smtClean="0">
                <a:ea typeface="微软雅黑" pitchFamily="34" charset="-122"/>
              </a:rPr>
              <a:t>——</a:t>
            </a:r>
            <a:r>
              <a:rPr lang="zh-CN" altLang="en-US" sz="2000" b="1" dirty="0" smtClean="0">
                <a:solidFill>
                  <a:schemeClr val="tx1"/>
                </a:solidFill>
                <a:ea typeface="微软雅黑" pitchFamily="34" charset="-122"/>
              </a:rPr>
              <a:t>资本构成相关概念</a:t>
            </a:r>
            <a:endParaRPr lang="en-US" altLang="zh-CN" sz="2000" b="1" dirty="0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5" name="圆角矩形 6"/>
          <p:cNvSpPr>
            <a:spLocks noChangeArrowheads="1"/>
          </p:cNvSpPr>
          <p:nvPr/>
        </p:nvSpPr>
        <p:spPr bwMode="auto">
          <a:xfrm>
            <a:off x="2987853" y="4028216"/>
            <a:ext cx="3059158" cy="3882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3953" y="1315211"/>
            <a:ext cx="8203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国有资本</a:t>
            </a:r>
            <a:r>
              <a:rPr lang="zh-CN" altLang="en-US" sz="2000" b="1" dirty="0" smtClean="0">
                <a:ea typeface="微软雅黑" pitchFamily="34" charset="-122"/>
                <a:sym typeface="Times New Roman" pitchFamily="18" charset="0"/>
              </a:rPr>
              <a:t>：</a:t>
            </a:r>
            <a:r>
              <a:rPr lang="zh-CN" altLang="zh-CN" sz="2000" dirty="0">
                <a:ea typeface="微软雅黑" pitchFamily="34" charset="-122"/>
              </a:rPr>
              <a:t>指有权代表国家投资的政府部门或机构、直属事业单位及具有独立法人地位的国有企业（单位）或国有独资公司对企业投资形成的资本金</a:t>
            </a:r>
            <a:r>
              <a:rPr lang="zh-CN" altLang="zh-CN" sz="2000" dirty="0" smtClean="0">
                <a:ea typeface="微软雅黑" pitchFamily="34" charset="-122"/>
              </a:rPr>
              <a:t>。</a:t>
            </a:r>
            <a:r>
              <a:rPr lang="zh-CN" altLang="en-US" sz="2000" dirty="0" smtClean="0">
                <a:ea typeface="微软雅黑" pitchFamily="34" charset="-122"/>
              </a:rPr>
              <a:t>即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中科院本</a:t>
            </a:r>
            <a:r>
              <a:rPr lang="zh-CN" altLang="en-US" sz="2000" dirty="0">
                <a:ea typeface="微软雅黑" pitchFamily="34" charset="-122"/>
                <a:sym typeface="Times New Roman" pitchFamily="18" charset="0"/>
              </a:rPr>
              <a:t>部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、研究所（事业编制）、国有独资公司的出资。</a:t>
            </a:r>
            <a:endParaRPr lang="en-US" altLang="zh-CN" sz="2000" dirty="0" smtClean="0">
              <a:ea typeface="微软雅黑" pitchFamily="34" charset="-122"/>
              <a:sym typeface="Times New Roman" pitchFamily="18" charset="0"/>
            </a:endParaRPr>
          </a:p>
          <a:p>
            <a:pPr marL="266700" indent="-266700">
              <a:lnSpc>
                <a:spcPct val="120000"/>
              </a:lnSpc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国有法人资本</a:t>
            </a:r>
            <a:r>
              <a:rPr lang="zh-CN" altLang="en-US" sz="2000" b="1" dirty="0" smtClean="0">
                <a:ea typeface="微软雅黑" pitchFamily="34" charset="-122"/>
                <a:sym typeface="Times New Roman" pitchFamily="18" charset="0"/>
              </a:rPr>
              <a:t>：</a:t>
            </a:r>
            <a:r>
              <a:rPr lang="zh-CN" altLang="en-US" sz="2000" dirty="0">
                <a:ea typeface="微软雅黑" pitchFamily="34" charset="-122"/>
              </a:rPr>
              <a:t>指具有独立法人地位的国有企业（单位）或国有独资公司对企业投资形成的资本金</a:t>
            </a:r>
            <a:r>
              <a:rPr lang="zh-CN" altLang="en-US" sz="2000" dirty="0" smtClean="0">
                <a:ea typeface="微软雅黑" pitchFamily="34" charset="-122"/>
              </a:rPr>
              <a:t>。即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国科控股、所办独资公司的出资。</a:t>
            </a:r>
            <a:endParaRPr lang="en-US" altLang="zh-CN" sz="2000" dirty="0" smtClean="0"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19" name="圆角矩形 6"/>
          <p:cNvSpPr>
            <a:spLocks noChangeArrowheads="1"/>
          </p:cNvSpPr>
          <p:nvPr/>
        </p:nvSpPr>
        <p:spPr bwMode="auto">
          <a:xfrm>
            <a:off x="2069099" y="5642477"/>
            <a:ext cx="3059158" cy="3882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523" y="4207422"/>
            <a:ext cx="14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资产负债表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4800" y="238808"/>
            <a:ext cx="8534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600" b="1" dirty="0" smtClean="0">
                <a:solidFill>
                  <a:srgbClr val="7F7F7F"/>
                </a:solidFill>
                <a:ea typeface="微软雅黑" pitchFamily="34" charset="-122"/>
              </a:rPr>
              <a:t>一、决算工作中需要注意的问题</a:t>
            </a:r>
          </a:p>
        </p:txBody>
      </p:sp>
      <p:sp>
        <p:nvSpPr>
          <p:cNvPr id="14" name="圆角矩形标注 13"/>
          <p:cNvSpPr/>
          <p:nvPr/>
        </p:nvSpPr>
        <p:spPr bwMode="auto">
          <a:xfrm>
            <a:off x="6551613" y="3882375"/>
            <a:ext cx="2426132" cy="1464231"/>
          </a:xfrm>
          <a:prstGeom prst="wedgeRoundRectCallout">
            <a:avLst>
              <a:gd name="adj1" fmla="val -77379"/>
              <a:gd name="adj2" fmla="val 451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民营资本：指除国有资本、集体资本、外商资本以外的其他资本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38" y="1026585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/>
            <a:r>
              <a:rPr lang="en-US" altLang="zh-CN" sz="2000" b="1" dirty="0">
                <a:ea typeface="微软雅黑" pitchFamily="34" charset="-122"/>
              </a:rPr>
              <a:t>3</a:t>
            </a:r>
            <a:r>
              <a:rPr lang="en-US" altLang="zh-CN" sz="2000" b="1" dirty="0" smtClean="0">
                <a:solidFill>
                  <a:schemeClr val="tx1"/>
                </a:solidFill>
                <a:ea typeface="微软雅黑" pitchFamily="34" charset="-122"/>
              </a:rPr>
              <a:t>. </a:t>
            </a:r>
            <a:r>
              <a:rPr lang="zh-CN" altLang="en-US" sz="2000" b="1" dirty="0" smtClean="0">
                <a:solidFill>
                  <a:schemeClr val="tx1"/>
                </a:solidFill>
                <a:ea typeface="微软雅黑" pitchFamily="34" charset="-122"/>
              </a:rPr>
              <a:t>利润</a:t>
            </a:r>
            <a:r>
              <a:rPr lang="zh-CN" altLang="en-US" sz="2000" b="1" dirty="0" smtClean="0">
                <a:ea typeface="微软雅黑" pitchFamily="34" charset="-122"/>
                <a:sym typeface="Times New Roman" pitchFamily="18" charset="0"/>
              </a:rPr>
              <a:t>表</a:t>
            </a:r>
            <a:r>
              <a:rPr lang="en-US" altLang="zh-CN" sz="2000" b="1" dirty="0" smtClean="0">
                <a:ea typeface="微软雅黑" pitchFamily="34" charset="-122"/>
                <a:sym typeface="Times New Roman" pitchFamily="18" charset="0"/>
              </a:rPr>
              <a:t>——</a:t>
            </a:r>
            <a:r>
              <a:rPr lang="zh-CN" altLang="en-US" sz="2000" b="1" dirty="0" smtClean="0">
                <a:ea typeface="微软雅黑" pitchFamily="34" charset="-122"/>
                <a:sym typeface="Times New Roman" pitchFamily="18" charset="0"/>
              </a:rPr>
              <a:t>归属于母公司所有者的净利润</a:t>
            </a:r>
            <a:endParaRPr lang="en-US" altLang="zh-CN" sz="2000" b="1" dirty="0" smtClean="0"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9451" y="1865035"/>
            <a:ext cx="83079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</a:pP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本项数据注意区分在“单户表”与“合并报表”中所包含的内容：</a:t>
            </a:r>
            <a:endParaRPr lang="en-US" altLang="zh-CN" sz="2000" dirty="0" smtClean="0">
              <a:ea typeface="微软雅黑" pitchFamily="34" charset="-122"/>
              <a:sym typeface="Times New Roman" pitchFamily="18" charset="0"/>
            </a:endParaRPr>
          </a:p>
          <a:p>
            <a:pPr marL="627063" indent="-284163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单户表中归属母公司净利润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即本公司利润，而非本公司的母公司应享有的净利润。即：单户表中本项金额等于净利润。</a:t>
            </a:r>
            <a:endParaRPr lang="en-US" altLang="zh-CN" sz="2000" dirty="0" smtClean="0">
              <a:ea typeface="微软雅黑" pitchFamily="34" charset="-122"/>
              <a:sym typeface="Times New Roman" pitchFamily="18" charset="0"/>
            </a:endParaRPr>
          </a:p>
          <a:p>
            <a:pPr marL="627063" indent="-284163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合并报表中归属母公司净利润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指整个企业集团中，母公司所享有的净利润。即：合并报表中本项金额大于单户表中的归属母公司净利润。</a:t>
            </a:r>
            <a:endParaRPr lang="en-US" altLang="zh-CN" sz="2000" dirty="0" smtClean="0"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4800" y="238808"/>
            <a:ext cx="8534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600" b="1" dirty="0" smtClean="0">
                <a:solidFill>
                  <a:srgbClr val="7F7F7F"/>
                </a:solidFill>
                <a:ea typeface="微软雅黑" pitchFamily="34" charset="-122"/>
              </a:rPr>
              <a:t>一、决算工作中需要注意的问题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82275" y="4638257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/>
            <a:r>
              <a:rPr lang="zh-CN" altLang="en-US" sz="2000" dirty="0" smtClean="0">
                <a:ea typeface="微软雅黑" pitchFamily="34" charset="-122"/>
              </a:rPr>
              <a:t>另外，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利润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表</a:t>
            </a:r>
            <a:r>
              <a:rPr lang="en-US" altLang="zh-CN" sz="2000" dirty="0" smtClean="0">
                <a:ea typeface="微软雅黑" pitchFamily="34" charset="-122"/>
                <a:sym typeface="Times New Roman" pitchFamily="18" charset="0"/>
              </a:rPr>
              <a:t>——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归属于母公司所有者的综合收益总额的原理也一样。</a:t>
            </a:r>
            <a:endParaRPr lang="en-US" altLang="zh-CN" sz="2000" dirty="0" smtClean="0">
              <a:ea typeface="微软雅黑" pitchFamily="34" charset="-122"/>
              <a:sym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38" y="1015893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/>
            <a:r>
              <a:rPr lang="en-US" altLang="zh-CN" sz="2000" b="1" dirty="0">
                <a:ea typeface="微软雅黑" pitchFamily="34" charset="-122"/>
              </a:rPr>
              <a:t>4</a:t>
            </a:r>
            <a:r>
              <a:rPr lang="en-US" altLang="zh-CN" sz="2000" b="1" dirty="0" smtClean="0">
                <a:solidFill>
                  <a:schemeClr val="tx1"/>
                </a:solidFill>
                <a:ea typeface="微软雅黑" pitchFamily="34" charset="-122"/>
              </a:rPr>
              <a:t>. </a:t>
            </a:r>
            <a:r>
              <a:rPr lang="zh-CN" altLang="en-US" sz="2000" b="1" dirty="0" smtClean="0">
                <a:ea typeface="微软雅黑" pitchFamily="34" charset="-122"/>
                <a:sym typeface="Times New Roman" pitchFamily="18" charset="0"/>
              </a:rPr>
              <a:t>应上交应弥补款项表</a:t>
            </a:r>
            <a:r>
              <a:rPr lang="en-US" altLang="zh-CN" sz="2000" b="1" dirty="0" smtClean="0">
                <a:ea typeface="微软雅黑" pitchFamily="34" charset="-122"/>
                <a:sym typeface="Times New Roman" pitchFamily="18" charset="0"/>
              </a:rPr>
              <a:t>——</a:t>
            </a:r>
            <a:r>
              <a:rPr lang="zh-CN" altLang="en-US" sz="2000" b="1" dirty="0" smtClean="0">
                <a:ea typeface="微软雅黑" pitchFamily="34" charset="-122"/>
                <a:sym typeface="Times New Roman" pitchFamily="18" charset="0"/>
              </a:rPr>
              <a:t>应交增值税</a:t>
            </a:r>
            <a:endParaRPr lang="en-US" altLang="zh-CN" sz="2000" b="1" dirty="0"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9451" y="1772401"/>
            <a:ext cx="830797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</a:pP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本表中对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增值税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的统计并非“应交增值税”会计科目的借贷方累计发生额，而是企业实际应交和已经上交的增值税额。</a:t>
            </a:r>
            <a:endParaRPr lang="en-US" altLang="zh-CN" sz="2000" dirty="0" smtClean="0">
              <a:ea typeface="微软雅黑" pitchFamily="34" charset="-122"/>
              <a:sym typeface="Times New Roman" pitchFamily="18" charset="0"/>
            </a:endParaRPr>
          </a:p>
          <a:p>
            <a:pPr marL="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</a:pP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这个统计数将汇总到</a:t>
            </a:r>
            <a:r>
              <a:rPr lang="en-US" altLang="zh-CN" sz="2000" dirty="0" smtClean="0">
                <a:ea typeface="微软雅黑" pitchFamily="34" charset="-122"/>
                <a:sym typeface="Times New Roman" pitchFamily="18" charset="0"/>
              </a:rPr>
              <a:t>“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本年应交税费总额</a:t>
            </a:r>
            <a:r>
              <a:rPr lang="en-US" altLang="zh-CN" sz="2000" dirty="0" smtClean="0">
                <a:ea typeface="微软雅黑" pitchFamily="34" charset="-122"/>
                <a:sym typeface="Times New Roman" pitchFamily="18" charset="0"/>
              </a:rPr>
              <a:t>”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和</a:t>
            </a:r>
            <a:r>
              <a:rPr lang="en-US" altLang="zh-CN" sz="2000" dirty="0" smtClean="0">
                <a:ea typeface="微软雅黑" pitchFamily="34" charset="-122"/>
                <a:sym typeface="Times New Roman" pitchFamily="18" charset="0"/>
              </a:rPr>
              <a:t>“</a:t>
            </a: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本年实际上交税费总额</a:t>
            </a:r>
            <a:r>
              <a:rPr lang="en-US" altLang="zh-CN" sz="2000" dirty="0" smtClean="0">
                <a:ea typeface="微软雅黑" pitchFamily="34" charset="-122"/>
                <a:sym typeface="Times New Roman" pitchFamily="18" charset="0"/>
              </a:rPr>
              <a:t>”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4800" y="238808"/>
            <a:ext cx="8534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600" b="1" dirty="0" smtClean="0">
                <a:solidFill>
                  <a:srgbClr val="7F7F7F"/>
                </a:solidFill>
                <a:ea typeface="微软雅黑" pitchFamily="34" charset="-122"/>
              </a:rPr>
              <a:t>一、决算工作中需要注意的问题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53" y="4933139"/>
            <a:ext cx="4775744" cy="828571"/>
          </a:xfrm>
          <a:prstGeom prst="rect">
            <a:avLst/>
          </a:prstGeom>
        </p:spPr>
      </p:pic>
      <p:pic>
        <p:nvPicPr>
          <p:cNvPr id="2050" name="Picture 2" descr="C:\Documents and Settings\Administrator\桌面\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943" y="3543164"/>
            <a:ext cx="4213451" cy="7905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38" y="1030243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/>
            <a:r>
              <a:rPr lang="en-US" altLang="zh-CN" sz="2000" b="1" dirty="0">
                <a:ea typeface="微软雅黑" pitchFamily="34" charset="-122"/>
              </a:rPr>
              <a:t>5</a:t>
            </a:r>
            <a:r>
              <a:rPr lang="en-US" altLang="zh-CN" sz="2000" b="1" dirty="0" smtClean="0">
                <a:solidFill>
                  <a:schemeClr val="tx1"/>
                </a:solidFill>
                <a:ea typeface="微软雅黑" pitchFamily="34" charset="-122"/>
              </a:rPr>
              <a:t>. </a:t>
            </a:r>
            <a:r>
              <a:rPr lang="zh-CN" altLang="en-US" sz="2000" b="1" dirty="0" smtClean="0">
                <a:solidFill>
                  <a:schemeClr val="tx1"/>
                </a:solidFill>
                <a:ea typeface="微软雅黑" pitchFamily="34" charset="-122"/>
              </a:rPr>
              <a:t>集团报表中的差额表</a:t>
            </a:r>
            <a:endParaRPr lang="en-US" altLang="zh-CN" sz="2000" b="1" dirty="0"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9451" y="2257051"/>
            <a:ext cx="83079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</a:pP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差额表中的基本情况表大部分项目除了</a:t>
            </a:r>
            <a:r>
              <a:rPr lang="en-US" altLang="zh-CN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“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固定资产情况</a:t>
            </a:r>
            <a:r>
              <a:rPr lang="en-US" altLang="zh-CN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”</a:t>
            </a:r>
            <a:r>
              <a:rPr lang="zh-CN" altLang="en-US" sz="2000" b="1" dirty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、</a:t>
            </a:r>
            <a:r>
              <a:rPr lang="en-US" altLang="zh-CN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“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投资收益</a:t>
            </a:r>
            <a:r>
              <a:rPr lang="en-US" altLang="zh-CN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”、“</a:t>
            </a:r>
            <a:r>
              <a:rPr lang="zh-CN" altLang="en-US" sz="2000" b="1" dirty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产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值</a:t>
            </a:r>
            <a:r>
              <a:rPr lang="en-US" altLang="zh-CN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”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和</a:t>
            </a:r>
            <a:r>
              <a:rPr lang="en-US" altLang="zh-CN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“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社会贡献总额</a:t>
            </a:r>
            <a:r>
              <a:rPr lang="en-US" altLang="zh-CN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”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sym typeface="Times New Roman" pitchFamily="18" charset="0"/>
              </a:rPr>
              <a:t>项目外，应当为零。</a:t>
            </a:r>
            <a:endParaRPr lang="en-US" altLang="zh-CN" sz="2000" b="1" dirty="0" smtClean="0">
              <a:solidFill>
                <a:srgbClr val="C00000"/>
              </a:solidFill>
              <a:ea typeface="微软雅黑" pitchFamily="34" charset="-122"/>
              <a:sym typeface="Times New Roman" pitchFamily="18" charset="0"/>
            </a:endParaRPr>
          </a:p>
          <a:p>
            <a:pPr marL="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</a:pPr>
            <a:endParaRPr lang="en-US" altLang="zh-CN" sz="2000" b="1" dirty="0" smtClean="0">
              <a:solidFill>
                <a:srgbClr val="C00000"/>
              </a:solidFill>
              <a:ea typeface="微软雅黑" pitchFamily="34" charset="-122"/>
              <a:sym typeface="Times New Roman" pitchFamily="18" charset="0"/>
            </a:endParaRPr>
          </a:p>
          <a:p>
            <a:pPr marL="342900" indent="560388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</a:pPr>
            <a:r>
              <a:rPr lang="zh-CN" altLang="en-US" sz="2000" dirty="0" smtClean="0">
                <a:ea typeface="微软雅黑" pitchFamily="34" charset="-122"/>
                <a:sym typeface="Times New Roman" pitchFamily="18" charset="0"/>
              </a:rPr>
              <a:t>这是因为集团合并报表是由集团本部和各子公司的数据汇总而成，而基本情况表中大部项目是不会出现合并抵消的可能，所以应当为零，尤其是涉及人员数量和工资应当为零。</a:t>
            </a:r>
            <a:endParaRPr lang="en-US" altLang="zh-CN" sz="2000" dirty="0" smtClean="0"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4800" y="238808"/>
            <a:ext cx="8534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600" b="1" dirty="0" smtClean="0">
                <a:solidFill>
                  <a:srgbClr val="7F7F7F"/>
                </a:solidFill>
                <a:ea typeface="微软雅黑" pitchFamily="34" charset="-122"/>
              </a:rPr>
              <a:t>一、决算工作中需要注意的问题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38" y="934993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/>
            <a:r>
              <a:rPr lang="en-US" altLang="zh-CN" sz="2000" b="1" dirty="0">
                <a:ea typeface="微软雅黑" pitchFamily="34" charset="-122"/>
              </a:rPr>
              <a:t>5</a:t>
            </a:r>
            <a:r>
              <a:rPr lang="en-US" altLang="zh-CN" sz="2000" b="1" dirty="0" smtClean="0">
                <a:solidFill>
                  <a:schemeClr val="tx1"/>
                </a:solidFill>
                <a:ea typeface="微软雅黑" pitchFamily="34" charset="-122"/>
              </a:rPr>
              <a:t>. </a:t>
            </a:r>
            <a:r>
              <a:rPr lang="zh-CN" altLang="en-US" sz="2000" b="1" dirty="0" smtClean="0">
                <a:solidFill>
                  <a:schemeClr val="tx1"/>
                </a:solidFill>
                <a:ea typeface="微软雅黑" pitchFamily="34" charset="-122"/>
              </a:rPr>
              <a:t>集团报表中的差额表</a:t>
            </a:r>
            <a:endParaRPr lang="en-US" altLang="zh-CN" sz="2000" b="1" dirty="0">
              <a:ea typeface="微软雅黑" pitchFamily="34" charset="-122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4800" y="238808"/>
            <a:ext cx="8534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600" b="1" dirty="0" smtClean="0">
                <a:solidFill>
                  <a:srgbClr val="7F7F7F"/>
                </a:solidFill>
                <a:ea typeface="微软雅黑" pitchFamily="34" charset="-122"/>
              </a:rPr>
              <a:t>一、决算工作中需要注意的问题</a:t>
            </a:r>
          </a:p>
        </p:txBody>
      </p:sp>
      <p:pic>
        <p:nvPicPr>
          <p:cNvPr id="3074" name="Picture 2" descr="C:\Documents and Settings\Administrator\桌面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257" y="1657350"/>
            <a:ext cx="8833243" cy="4724399"/>
          </a:xfrm>
          <a:prstGeom prst="rect">
            <a:avLst/>
          </a:prstGeom>
          <a:noFill/>
        </p:spPr>
      </p:pic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5985164" y="3206338"/>
            <a:ext cx="3063833" cy="199889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3275610" y="3621974"/>
            <a:ext cx="2709553" cy="36813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5957454" y="6175169"/>
            <a:ext cx="2984665" cy="24938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42938" y="1036875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/>
            <a:r>
              <a:rPr lang="en-US" altLang="zh-CN" sz="2000" b="1" dirty="0">
                <a:ea typeface="微软雅黑" pitchFamily="34" charset="-122"/>
              </a:rPr>
              <a:t>6</a:t>
            </a:r>
            <a:r>
              <a:rPr lang="en-US" altLang="zh-CN" sz="2000" b="1" dirty="0" smtClean="0">
                <a:solidFill>
                  <a:schemeClr val="tx1"/>
                </a:solidFill>
                <a:ea typeface="微软雅黑" pitchFamily="34" charset="-122"/>
              </a:rPr>
              <a:t>. </a:t>
            </a:r>
            <a:r>
              <a:rPr lang="zh-CN" altLang="en-US" sz="2000" b="1" dirty="0">
                <a:solidFill>
                  <a:schemeClr val="tx1"/>
                </a:solidFill>
                <a:ea typeface="微软雅黑" pitchFamily="34" charset="-122"/>
              </a:rPr>
              <a:t>审计报告信息批露内容不全</a:t>
            </a:r>
            <a:endParaRPr lang="en-US" altLang="zh-CN" sz="2000" b="1" dirty="0">
              <a:solidFill>
                <a:schemeClr val="tx1"/>
              </a:solidFill>
              <a:ea typeface="微软雅黑" pitchFamily="34" charset="-122"/>
            </a:endParaRPr>
          </a:p>
        </p:txBody>
      </p:sp>
      <p:pic>
        <p:nvPicPr>
          <p:cNvPr id="82947" name="Picture 3" descr="C:\Documents and Settings\Administrator\桌面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00250"/>
            <a:ext cx="76390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圆角矩形 6"/>
          <p:cNvSpPr>
            <a:spLocks noChangeArrowheads="1"/>
          </p:cNvSpPr>
          <p:nvPr/>
        </p:nvSpPr>
        <p:spPr bwMode="auto">
          <a:xfrm>
            <a:off x="1357313" y="3000375"/>
            <a:ext cx="1214437" cy="207168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2950" name="Picture 6" descr="C:\Documents and Settings\Administrator\桌面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0025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圆角矩形 6"/>
          <p:cNvSpPr>
            <a:spLocks noChangeArrowheads="1"/>
          </p:cNvSpPr>
          <p:nvPr/>
        </p:nvSpPr>
        <p:spPr bwMode="auto">
          <a:xfrm>
            <a:off x="4214813" y="2286000"/>
            <a:ext cx="2428875" cy="428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圆角矩形 6"/>
          <p:cNvSpPr>
            <a:spLocks noChangeArrowheads="1"/>
          </p:cNvSpPr>
          <p:nvPr/>
        </p:nvSpPr>
        <p:spPr bwMode="auto">
          <a:xfrm>
            <a:off x="571500" y="2643188"/>
            <a:ext cx="1714500" cy="2286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2948" name="Picture 4" descr="C:\Documents and Settings\Administrator\桌面\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857375"/>
            <a:ext cx="79295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圆角矩形 6"/>
          <p:cNvSpPr>
            <a:spLocks noChangeArrowheads="1"/>
          </p:cNvSpPr>
          <p:nvPr/>
        </p:nvSpPr>
        <p:spPr bwMode="auto">
          <a:xfrm>
            <a:off x="4476750" y="2143125"/>
            <a:ext cx="2309813" cy="4286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zh-CN" altLang="en-US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04800" y="238808"/>
            <a:ext cx="8534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zh-CN" altLang="en-US" sz="2600" b="1" dirty="0" smtClean="0">
                <a:solidFill>
                  <a:srgbClr val="7F7F7F"/>
                </a:solidFill>
                <a:ea typeface="微软雅黑" pitchFamily="34" charset="-122"/>
              </a:rPr>
              <a:t>一、决算工作中需要注意的问题</a:t>
            </a:r>
          </a:p>
        </p:txBody>
      </p:sp>
    </p:spTree>
    <p:extLst>
      <p:ext uri="{BB962C8B-B14F-4D97-AF65-F5344CB8AC3E}">
        <p14:creationId xmlns="" xmlns:p14="http://schemas.microsoft.com/office/powerpoint/2010/main" val="19615785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18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Q_红色">
  <a:themeElements>
    <a:clrScheme name="template-2003_final5.19 2">
      <a:dk1>
        <a:srgbClr val="000000"/>
      </a:dk1>
      <a:lt1>
        <a:srgbClr val="FFFFFF"/>
      </a:lt1>
      <a:dk2>
        <a:srgbClr val="990000"/>
      </a:dk2>
      <a:lt2>
        <a:srgbClr val="707070"/>
      </a:lt2>
      <a:accent1>
        <a:srgbClr val="2B6AAD"/>
      </a:accent1>
      <a:accent2>
        <a:srgbClr val="F0A00C"/>
      </a:accent2>
      <a:accent3>
        <a:srgbClr val="FFFFFF"/>
      </a:accent3>
      <a:accent4>
        <a:srgbClr val="000000"/>
      </a:accent4>
      <a:accent5>
        <a:srgbClr val="ACB9D3"/>
      </a:accent5>
      <a:accent6>
        <a:srgbClr val="D9910A"/>
      </a:accent6>
      <a:hlink>
        <a:srgbClr val="19857C"/>
      </a:hlink>
      <a:folHlink>
        <a:srgbClr val="CC0000"/>
      </a:folHlink>
    </a:clrScheme>
    <a:fontScheme name="template-2003_final5.1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>
    <a:extraClrScheme>
      <a:clrScheme name="template-2003_final5.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2003_final5.19 2">
        <a:dk1>
          <a:srgbClr val="000000"/>
        </a:dk1>
        <a:lt1>
          <a:srgbClr val="FFFFFF"/>
        </a:lt1>
        <a:dk2>
          <a:srgbClr val="990000"/>
        </a:dk2>
        <a:lt2>
          <a:srgbClr val="707070"/>
        </a:lt2>
        <a:accent1>
          <a:srgbClr val="2B6AAD"/>
        </a:accent1>
        <a:accent2>
          <a:srgbClr val="F0A00C"/>
        </a:accent2>
        <a:accent3>
          <a:srgbClr val="FFFFFF"/>
        </a:accent3>
        <a:accent4>
          <a:srgbClr val="000000"/>
        </a:accent4>
        <a:accent5>
          <a:srgbClr val="ACB9D3"/>
        </a:accent5>
        <a:accent6>
          <a:srgbClr val="D9910A"/>
        </a:accent6>
        <a:hlink>
          <a:srgbClr val="19857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Q_红色">
  <a:themeElements>
    <a:clrScheme name="template-2003_final5.19 2">
      <a:dk1>
        <a:srgbClr val="000000"/>
      </a:dk1>
      <a:lt1>
        <a:srgbClr val="FFFFFF"/>
      </a:lt1>
      <a:dk2>
        <a:srgbClr val="990000"/>
      </a:dk2>
      <a:lt2>
        <a:srgbClr val="707070"/>
      </a:lt2>
      <a:accent1>
        <a:srgbClr val="2B6AAD"/>
      </a:accent1>
      <a:accent2>
        <a:srgbClr val="F0A00C"/>
      </a:accent2>
      <a:accent3>
        <a:srgbClr val="FFFFFF"/>
      </a:accent3>
      <a:accent4>
        <a:srgbClr val="000000"/>
      </a:accent4>
      <a:accent5>
        <a:srgbClr val="ACB9D3"/>
      </a:accent5>
      <a:accent6>
        <a:srgbClr val="D9910A"/>
      </a:accent6>
      <a:hlink>
        <a:srgbClr val="19857C"/>
      </a:hlink>
      <a:folHlink>
        <a:srgbClr val="CC0000"/>
      </a:folHlink>
    </a:clrScheme>
    <a:fontScheme name="template-2003_final5.1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>
    <a:extraClrScheme>
      <a:clrScheme name="template-2003_final5.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2003_final5.19 2">
        <a:dk1>
          <a:srgbClr val="000000"/>
        </a:dk1>
        <a:lt1>
          <a:srgbClr val="FFFFFF"/>
        </a:lt1>
        <a:dk2>
          <a:srgbClr val="990000"/>
        </a:dk2>
        <a:lt2>
          <a:srgbClr val="707070"/>
        </a:lt2>
        <a:accent1>
          <a:srgbClr val="2B6AAD"/>
        </a:accent1>
        <a:accent2>
          <a:srgbClr val="F0A00C"/>
        </a:accent2>
        <a:accent3>
          <a:srgbClr val="FFFFFF"/>
        </a:accent3>
        <a:accent4>
          <a:srgbClr val="000000"/>
        </a:accent4>
        <a:accent5>
          <a:srgbClr val="ACB9D3"/>
        </a:accent5>
        <a:accent6>
          <a:srgbClr val="D9910A"/>
        </a:accent6>
        <a:hlink>
          <a:srgbClr val="19857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74260</TotalTime>
  <Words>2060</Words>
  <Application>Microsoft Office PowerPoint</Application>
  <PresentationFormat>全屏显示(4:3)</PresentationFormat>
  <Paragraphs>183</Paragraphs>
  <Slides>29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sample</vt:lpstr>
      <vt:lpstr>JQ_红色</vt:lpstr>
      <vt:lpstr>1_JQ_红色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会计决算报表封面及主体</vt:lpstr>
      <vt:lpstr>会计决算报表封面及主体</vt:lpstr>
      <vt:lpstr>会计决算报表封面及主体</vt:lpstr>
      <vt:lpstr>会计决算报表封面及主体</vt:lpstr>
      <vt:lpstr>会计决算报表封面及主体</vt:lpstr>
      <vt:lpstr>会计决算报表封面及主体</vt:lpstr>
      <vt:lpstr>会计决算报表封面及主体</vt:lpstr>
      <vt:lpstr>会计决算报表封面及主体</vt:lpstr>
      <vt:lpstr>会计决算报表封面及主体</vt:lpstr>
      <vt:lpstr>会计决算报表封面及主体</vt:lpstr>
      <vt:lpstr>会计决算报表封面及主体</vt:lpstr>
      <vt:lpstr>会计决算报表封面及主体</vt:lpstr>
      <vt:lpstr>会计决算报表封面及主体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CASH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GKKG</dc:creator>
  <cp:lastModifiedBy>卢泽羽</cp:lastModifiedBy>
  <cp:revision>7815</cp:revision>
  <cp:lastPrinted>2014-12-18T07:33:29Z</cp:lastPrinted>
  <dcterms:created xsi:type="dcterms:W3CDTF">2004-08-26T06:30:40Z</dcterms:created>
  <dcterms:modified xsi:type="dcterms:W3CDTF">2015-11-16T02:24:59Z</dcterms:modified>
</cp:coreProperties>
</file>